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1"/>
  </p:notesMasterIdLst>
  <p:sldIdLst>
    <p:sldId id="256" r:id="rId2"/>
    <p:sldId id="435" r:id="rId3"/>
    <p:sldId id="309" r:id="rId4"/>
    <p:sldId id="476" r:id="rId5"/>
    <p:sldId id="340" r:id="rId6"/>
    <p:sldId id="341" r:id="rId7"/>
    <p:sldId id="326" r:id="rId8"/>
    <p:sldId id="319" r:id="rId9"/>
    <p:sldId id="343" r:id="rId10"/>
    <p:sldId id="316" r:id="rId11"/>
    <p:sldId id="317" r:id="rId12"/>
    <p:sldId id="454" r:id="rId13"/>
    <p:sldId id="455" r:id="rId14"/>
    <p:sldId id="342" r:id="rId15"/>
    <p:sldId id="318" r:id="rId16"/>
    <p:sldId id="321" r:id="rId17"/>
    <p:sldId id="320" r:id="rId18"/>
    <p:sldId id="322" r:id="rId19"/>
    <p:sldId id="323" r:id="rId20"/>
    <p:sldId id="324" r:id="rId21"/>
    <p:sldId id="327" r:id="rId22"/>
    <p:sldId id="325" r:id="rId23"/>
    <p:sldId id="329" r:id="rId24"/>
    <p:sldId id="328" r:id="rId25"/>
    <p:sldId id="330" r:id="rId26"/>
    <p:sldId id="441" r:id="rId27"/>
    <p:sldId id="450" r:id="rId28"/>
    <p:sldId id="451" r:id="rId29"/>
    <p:sldId id="452" r:id="rId30"/>
    <p:sldId id="364" r:id="rId31"/>
    <p:sldId id="378" r:id="rId32"/>
    <p:sldId id="379" r:id="rId33"/>
    <p:sldId id="380" r:id="rId34"/>
    <p:sldId id="381" r:id="rId35"/>
    <p:sldId id="382" r:id="rId36"/>
    <p:sldId id="439" r:id="rId37"/>
    <p:sldId id="440" r:id="rId38"/>
    <p:sldId id="477" r:id="rId39"/>
    <p:sldId id="344" r:id="rId40"/>
    <p:sldId id="479" r:id="rId41"/>
    <p:sldId id="431" r:id="rId42"/>
    <p:sldId id="333" r:id="rId43"/>
    <p:sldId id="407" r:id="rId44"/>
    <p:sldId id="334" r:id="rId45"/>
    <p:sldId id="430" r:id="rId46"/>
    <p:sldId id="335" r:id="rId47"/>
    <p:sldId id="336" r:id="rId48"/>
    <p:sldId id="337" r:id="rId49"/>
    <p:sldId id="338" r:id="rId50"/>
    <p:sldId id="348" r:id="rId51"/>
    <p:sldId id="339" r:id="rId52"/>
    <p:sldId id="480" r:id="rId53"/>
    <p:sldId id="349" r:id="rId54"/>
    <p:sldId id="350" r:id="rId55"/>
    <p:sldId id="351" r:id="rId56"/>
    <p:sldId id="347" r:id="rId57"/>
    <p:sldId id="352" r:id="rId58"/>
    <p:sldId id="467" r:id="rId59"/>
    <p:sldId id="461" r:id="rId60"/>
    <p:sldId id="462" r:id="rId61"/>
    <p:sldId id="353" r:id="rId62"/>
    <p:sldId id="354" r:id="rId63"/>
    <p:sldId id="468" r:id="rId64"/>
    <p:sldId id="443" r:id="rId65"/>
    <p:sldId id="442" r:id="rId66"/>
    <p:sldId id="460" r:id="rId67"/>
    <p:sldId id="444" r:id="rId68"/>
    <p:sldId id="368" r:id="rId69"/>
    <p:sldId id="469" r:id="rId70"/>
    <p:sldId id="377" r:id="rId71"/>
    <p:sldId id="370" r:id="rId72"/>
    <p:sldId id="369" r:id="rId73"/>
    <p:sldId id="372" r:id="rId74"/>
    <p:sldId id="481" r:id="rId75"/>
    <p:sldId id="373" r:id="rId76"/>
    <p:sldId id="376" r:id="rId77"/>
    <p:sldId id="482" r:id="rId78"/>
    <p:sldId id="657" r:id="rId79"/>
    <p:sldId id="681" r:id="rId80"/>
    <p:sldId id="475" r:id="rId81"/>
    <p:sldId id="683" r:id="rId82"/>
    <p:sldId id="682" r:id="rId83"/>
    <p:sldId id="684" r:id="rId84"/>
    <p:sldId id="689" r:id="rId85"/>
    <p:sldId id="687" r:id="rId86"/>
    <p:sldId id="685" r:id="rId87"/>
    <p:sldId id="486" r:id="rId88"/>
    <p:sldId id="485" r:id="rId89"/>
    <p:sldId id="483" r:id="rId90"/>
    <p:sldId id="386" r:id="rId91"/>
    <p:sldId id="387" r:id="rId92"/>
    <p:sldId id="388" r:id="rId93"/>
    <p:sldId id="436" r:id="rId94"/>
    <p:sldId id="484" r:id="rId95"/>
    <p:sldId id="445" r:id="rId96"/>
    <p:sldId id="671" r:id="rId97"/>
    <p:sldId id="672" r:id="rId98"/>
    <p:sldId id="678" r:id="rId99"/>
    <p:sldId id="690" r:id="rId100"/>
    <p:sldId id="691" r:id="rId101"/>
    <p:sldId id="692" r:id="rId102"/>
    <p:sldId id="438" r:id="rId103"/>
    <p:sldId id="695" r:id="rId104"/>
    <p:sldId id="696" r:id="rId105"/>
    <p:sldId id="693" r:id="rId106"/>
    <p:sldId id="697" r:id="rId107"/>
    <p:sldId id="694" r:id="rId108"/>
    <p:sldId id="478" r:id="rId109"/>
    <p:sldId id="426" r:id="rId110"/>
    <p:sldId id="425" r:id="rId111"/>
    <p:sldId id="365" r:id="rId112"/>
    <p:sldId id="456" r:id="rId113"/>
    <p:sldId id="457" r:id="rId114"/>
    <p:sldId id="447" r:id="rId115"/>
    <p:sldId id="362" r:id="rId116"/>
    <p:sldId id="458" r:id="rId117"/>
    <p:sldId id="448" r:id="rId118"/>
    <p:sldId id="424" r:id="rId119"/>
    <p:sldId id="437" r:id="rId120"/>
    <p:sldId id="391" r:id="rId121"/>
    <p:sldId id="394" r:id="rId122"/>
    <p:sldId id="392" r:id="rId123"/>
    <p:sldId id="363" r:id="rId124"/>
    <p:sldId id="459" r:id="rId125"/>
    <p:sldId id="423" r:id="rId126"/>
    <p:sldId id="417" r:id="rId127"/>
    <p:sldId id="384" r:id="rId128"/>
    <p:sldId id="402" r:id="rId129"/>
    <p:sldId id="416" r:id="rId130"/>
    <p:sldId id="422" r:id="rId131"/>
    <p:sldId id="356" r:id="rId132"/>
    <p:sldId id="358" r:id="rId133"/>
    <p:sldId id="360" r:id="rId134"/>
    <p:sldId id="397" r:id="rId135"/>
    <p:sldId id="420" r:id="rId136"/>
    <p:sldId id="408" r:id="rId137"/>
    <p:sldId id="404" r:id="rId138"/>
    <p:sldId id="412" r:id="rId139"/>
    <p:sldId id="409" r:id="rId140"/>
    <p:sldId id="421" r:id="rId141"/>
    <p:sldId id="414" r:id="rId142"/>
    <p:sldId id="413" r:id="rId143"/>
    <p:sldId id="415" r:id="rId144"/>
    <p:sldId id="359" r:id="rId145"/>
    <p:sldId id="419" r:id="rId146"/>
    <p:sldId id="418" r:id="rId147"/>
    <p:sldId id="427" r:id="rId148"/>
    <p:sldId id="428" r:id="rId149"/>
    <p:sldId id="299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26A72-417A-49E7-AA8F-C02AE780FB5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3A0A6-0188-48A0-93FA-E413BF70C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2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A494F28B-7E69-4464-8B83-458F386EEB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5453" y="3957945"/>
            <a:ext cx="4828673" cy="2342147"/>
          </a:xfrm>
          <a:custGeom>
            <a:avLst/>
            <a:gdLst>
              <a:gd name="connsiteX0" fmla="*/ 0 w 4828673"/>
              <a:gd name="connsiteY0" fmla="*/ 0 h 2342147"/>
              <a:gd name="connsiteX1" fmla="*/ 4828673 w 4828673"/>
              <a:gd name="connsiteY1" fmla="*/ 0 h 2342147"/>
              <a:gd name="connsiteX2" fmla="*/ 4828673 w 4828673"/>
              <a:gd name="connsiteY2" fmla="*/ 2342147 h 2342147"/>
              <a:gd name="connsiteX3" fmla="*/ 0 w 4828673"/>
              <a:gd name="connsiteY3" fmla="*/ 2342147 h 234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673" h="2342147">
                <a:moveTo>
                  <a:pt x="0" y="0"/>
                </a:moveTo>
                <a:lnTo>
                  <a:pt x="4828673" y="0"/>
                </a:lnTo>
                <a:lnTo>
                  <a:pt x="4828673" y="2342147"/>
                </a:lnTo>
                <a:lnTo>
                  <a:pt x="0" y="23421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42924A16-B704-41F3-B4B6-C35EDC7D46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4126" y="895048"/>
            <a:ext cx="5438274" cy="2798202"/>
          </a:xfrm>
          <a:custGeom>
            <a:avLst/>
            <a:gdLst>
              <a:gd name="connsiteX0" fmla="*/ 0 w 4748463"/>
              <a:gd name="connsiteY0" fmla="*/ 0 h 2133600"/>
              <a:gd name="connsiteX1" fmla="*/ 4748463 w 4748463"/>
              <a:gd name="connsiteY1" fmla="*/ 0 h 2133600"/>
              <a:gd name="connsiteX2" fmla="*/ 4748463 w 4748463"/>
              <a:gd name="connsiteY2" fmla="*/ 2133600 h 2133600"/>
              <a:gd name="connsiteX3" fmla="*/ 0 w 4748463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463" h="2133600">
                <a:moveTo>
                  <a:pt x="0" y="0"/>
                </a:moveTo>
                <a:lnTo>
                  <a:pt x="4748463" y="0"/>
                </a:lnTo>
                <a:lnTo>
                  <a:pt x="4748463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9EF22B-F126-4CE9-9F8E-ED4029504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10150" cy="6858000"/>
          </a:xfrm>
          <a:custGeom>
            <a:avLst/>
            <a:gdLst>
              <a:gd name="connsiteX0" fmla="*/ 4772950 w 5010150"/>
              <a:gd name="connsiteY0" fmla="*/ 1140719 h 6858000"/>
              <a:gd name="connsiteX1" fmla="*/ 4932217 w 5010150"/>
              <a:gd name="connsiteY1" fmla="*/ 1190949 h 6858000"/>
              <a:gd name="connsiteX2" fmla="*/ 4959086 w 5010150"/>
              <a:gd name="connsiteY2" fmla="*/ 1498352 h 6858000"/>
              <a:gd name="connsiteX3" fmla="*/ 461065 w 5010150"/>
              <a:gd name="connsiteY3" fmla="*/ 6858000 h 6858000"/>
              <a:gd name="connsiteX4" fmla="*/ 96500 w 5010150"/>
              <a:gd name="connsiteY4" fmla="*/ 6858000 h 6858000"/>
              <a:gd name="connsiteX5" fmla="*/ 82977 w 5010150"/>
              <a:gd name="connsiteY5" fmla="*/ 6836977 h 6858000"/>
              <a:gd name="connsiteX6" fmla="*/ 110143 w 5010150"/>
              <a:gd name="connsiteY6" fmla="*/ 6597307 h 6858000"/>
              <a:gd name="connsiteX7" fmla="*/ 4624813 w 5010150"/>
              <a:gd name="connsiteY7" fmla="*/ 1217819 h 6858000"/>
              <a:gd name="connsiteX8" fmla="*/ 4772950 w 5010150"/>
              <a:gd name="connsiteY8" fmla="*/ 1140719 h 6858000"/>
              <a:gd name="connsiteX9" fmla="*/ 4552806 w 5010150"/>
              <a:gd name="connsiteY9" fmla="*/ 652618 h 6858000"/>
              <a:gd name="connsiteX10" fmla="*/ 4712072 w 5010150"/>
              <a:gd name="connsiteY10" fmla="*/ 702848 h 6858000"/>
              <a:gd name="connsiteX11" fmla="*/ 4738942 w 5010150"/>
              <a:gd name="connsiteY11" fmla="*/ 1010252 h 6858000"/>
              <a:gd name="connsiteX12" fmla="*/ 85525 w 5010150"/>
              <a:gd name="connsiteY12" fmla="*/ 6555063 h 6858000"/>
              <a:gd name="connsiteX13" fmla="*/ 17793 w 5010150"/>
              <a:gd name="connsiteY13" fmla="*/ 6609097 h 6858000"/>
              <a:gd name="connsiteX14" fmla="*/ 0 w 5010150"/>
              <a:gd name="connsiteY14" fmla="*/ 6616107 h 6858000"/>
              <a:gd name="connsiteX15" fmla="*/ 0 w 5010150"/>
              <a:gd name="connsiteY15" fmla="*/ 5978131 h 6858000"/>
              <a:gd name="connsiteX16" fmla="*/ 4404669 w 5010150"/>
              <a:gd name="connsiteY16" fmla="*/ 729718 h 6858000"/>
              <a:gd name="connsiteX17" fmla="*/ 4552806 w 5010150"/>
              <a:gd name="connsiteY17" fmla="*/ 652618 h 6858000"/>
              <a:gd name="connsiteX18" fmla="*/ 4455398 w 5010150"/>
              <a:gd name="connsiteY18" fmla="*/ 24037 h 6858000"/>
              <a:gd name="connsiteX19" fmla="*/ 4614664 w 5010150"/>
              <a:gd name="connsiteY19" fmla="*/ 74268 h 6858000"/>
              <a:gd name="connsiteX20" fmla="*/ 4641533 w 5010150"/>
              <a:gd name="connsiteY20" fmla="*/ 381671 h 6858000"/>
              <a:gd name="connsiteX21" fmla="*/ 134302 w 5010150"/>
              <a:gd name="connsiteY21" fmla="*/ 5752296 h 6858000"/>
              <a:gd name="connsiteX22" fmla="*/ 27333 w 5010150"/>
              <a:gd name="connsiteY22" fmla="*/ 5821788 h 6858000"/>
              <a:gd name="connsiteX23" fmla="*/ 0 w 5010150"/>
              <a:gd name="connsiteY23" fmla="*/ 5826839 h 6858000"/>
              <a:gd name="connsiteX24" fmla="*/ 0 w 5010150"/>
              <a:gd name="connsiteY24" fmla="*/ 5233485 h 6858000"/>
              <a:gd name="connsiteX25" fmla="*/ 4307261 w 5010150"/>
              <a:gd name="connsiteY25" fmla="*/ 101138 h 6858000"/>
              <a:gd name="connsiteX26" fmla="*/ 4455398 w 5010150"/>
              <a:gd name="connsiteY26" fmla="*/ 24037 h 6858000"/>
              <a:gd name="connsiteX27" fmla="*/ 3841720 w 5010150"/>
              <a:gd name="connsiteY27" fmla="*/ 24036 h 6858000"/>
              <a:gd name="connsiteX28" fmla="*/ 4000987 w 5010150"/>
              <a:gd name="connsiteY28" fmla="*/ 74267 h 6858000"/>
              <a:gd name="connsiteX29" fmla="*/ 4027855 w 5010150"/>
              <a:gd name="connsiteY29" fmla="*/ 381671 h 6858000"/>
              <a:gd name="connsiteX30" fmla="*/ 0 w 5010150"/>
              <a:gd name="connsiteY30" fmla="*/ 5181090 h 6858000"/>
              <a:gd name="connsiteX31" fmla="*/ 0 w 5010150"/>
              <a:gd name="connsiteY31" fmla="*/ 4502251 h 6858000"/>
              <a:gd name="connsiteX32" fmla="*/ 3693583 w 5010150"/>
              <a:gd name="connsiteY32" fmla="*/ 101136 h 6858000"/>
              <a:gd name="connsiteX33" fmla="*/ 3841720 w 5010150"/>
              <a:gd name="connsiteY33" fmla="*/ 24036 h 6858000"/>
              <a:gd name="connsiteX34" fmla="*/ 3154035 w 5010150"/>
              <a:gd name="connsiteY34" fmla="*/ 0 h 6858000"/>
              <a:gd name="connsiteX35" fmla="*/ 3723742 w 5010150"/>
              <a:gd name="connsiteY35" fmla="*/ 0 h 6858000"/>
              <a:gd name="connsiteX36" fmla="*/ 0 w 5010150"/>
              <a:gd name="connsiteY36" fmla="*/ 4437052 h 6858000"/>
              <a:gd name="connsiteX37" fmla="*/ 0 w 5010150"/>
              <a:gd name="connsiteY37" fmla="*/ 3758213 h 6858000"/>
              <a:gd name="connsiteX38" fmla="*/ 2538028 w 5010150"/>
              <a:gd name="connsiteY38" fmla="*/ 0 h 6858000"/>
              <a:gd name="connsiteX39" fmla="*/ 3107736 w 5010150"/>
              <a:gd name="connsiteY39" fmla="*/ 0 h 6858000"/>
              <a:gd name="connsiteX40" fmla="*/ 0 w 5010150"/>
              <a:gd name="connsiteY40" fmla="*/ 3703045 h 6858000"/>
              <a:gd name="connsiteX41" fmla="*/ 0 w 5010150"/>
              <a:gd name="connsiteY41" fmla="*/ 3024206 h 6858000"/>
              <a:gd name="connsiteX42" fmla="*/ 1914643 w 5010150"/>
              <a:gd name="connsiteY42" fmla="*/ 0 h 6858000"/>
              <a:gd name="connsiteX43" fmla="*/ 2484351 w 5010150"/>
              <a:gd name="connsiteY43" fmla="*/ 0 h 6858000"/>
              <a:gd name="connsiteX44" fmla="*/ 0 w 5010150"/>
              <a:gd name="connsiteY44" fmla="*/ 2960247 h 6858000"/>
              <a:gd name="connsiteX45" fmla="*/ 0 w 5010150"/>
              <a:gd name="connsiteY45" fmla="*/ 2281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010150" h="6858000">
                <a:moveTo>
                  <a:pt x="4772950" y="1140719"/>
                </a:moveTo>
                <a:cubicBezTo>
                  <a:pt x="4828581" y="1135856"/>
                  <a:pt x="4886063" y="1152217"/>
                  <a:pt x="4932217" y="1190949"/>
                </a:cubicBezTo>
                <a:cubicBezTo>
                  <a:pt x="5024523" y="1268417"/>
                  <a:pt x="5036554" y="1406047"/>
                  <a:pt x="4959086" y="1498352"/>
                </a:cubicBezTo>
                <a:lnTo>
                  <a:pt x="461065" y="6858000"/>
                </a:lnTo>
                <a:lnTo>
                  <a:pt x="96500" y="6858000"/>
                </a:lnTo>
                <a:lnTo>
                  <a:pt x="82977" y="6836977"/>
                </a:lnTo>
                <a:cubicBezTo>
                  <a:pt x="44284" y="6761261"/>
                  <a:pt x="52042" y="6666536"/>
                  <a:pt x="110143" y="6597307"/>
                </a:cubicBezTo>
                <a:lnTo>
                  <a:pt x="4624813" y="1217819"/>
                </a:lnTo>
                <a:cubicBezTo>
                  <a:pt x="4663546" y="1171665"/>
                  <a:pt x="4717321" y="1145581"/>
                  <a:pt x="4772950" y="1140719"/>
                </a:cubicBezTo>
                <a:close/>
                <a:moveTo>
                  <a:pt x="4552806" y="652618"/>
                </a:moveTo>
                <a:cubicBezTo>
                  <a:pt x="4608435" y="647756"/>
                  <a:pt x="4665919" y="664115"/>
                  <a:pt x="4712072" y="702848"/>
                </a:cubicBezTo>
                <a:cubicBezTo>
                  <a:pt x="4804378" y="780315"/>
                  <a:pt x="4816408" y="917945"/>
                  <a:pt x="4738942" y="1010252"/>
                </a:cubicBezTo>
                <a:lnTo>
                  <a:pt x="85525" y="6555063"/>
                </a:lnTo>
                <a:cubicBezTo>
                  <a:pt x="66159" y="6578140"/>
                  <a:pt x="43032" y="6596199"/>
                  <a:pt x="17793" y="6609097"/>
                </a:cubicBezTo>
                <a:lnTo>
                  <a:pt x="0" y="6616107"/>
                </a:lnTo>
                <a:lnTo>
                  <a:pt x="0" y="5978131"/>
                </a:lnTo>
                <a:lnTo>
                  <a:pt x="4404669" y="729718"/>
                </a:lnTo>
                <a:cubicBezTo>
                  <a:pt x="4443403" y="683565"/>
                  <a:pt x="4497176" y="657480"/>
                  <a:pt x="4552806" y="652618"/>
                </a:cubicBezTo>
                <a:close/>
                <a:moveTo>
                  <a:pt x="4455398" y="24037"/>
                </a:moveTo>
                <a:cubicBezTo>
                  <a:pt x="4511027" y="19175"/>
                  <a:pt x="4568512" y="35534"/>
                  <a:pt x="4614664" y="74268"/>
                </a:cubicBezTo>
                <a:cubicBezTo>
                  <a:pt x="4706971" y="151735"/>
                  <a:pt x="4719001" y="289365"/>
                  <a:pt x="4641533" y="381671"/>
                </a:cubicBezTo>
                <a:lnTo>
                  <a:pt x="134302" y="5752296"/>
                </a:lnTo>
                <a:cubicBezTo>
                  <a:pt x="105252" y="5786911"/>
                  <a:pt x="67741" y="5810237"/>
                  <a:pt x="27333" y="5821788"/>
                </a:cubicBezTo>
                <a:lnTo>
                  <a:pt x="0" y="5826839"/>
                </a:lnTo>
                <a:lnTo>
                  <a:pt x="0" y="5233485"/>
                </a:lnTo>
                <a:lnTo>
                  <a:pt x="4307261" y="101138"/>
                </a:lnTo>
                <a:cubicBezTo>
                  <a:pt x="4345994" y="54984"/>
                  <a:pt x="4399770" y="28899"/>
                  <a:pt x="4455398" y="24037"/>
                </a:cubicBezTo>
                <a:close/>
                <a:moveTo>
                  <a:pt x="3841720" y="24036"/>
                </a:moveTo>
                <a:cubicBezTo>
                  <a:pt x="3897349" y="19174"/>
                  <a:pt x="3954834" y="35533"/>
                  <a:pt x="4000987" y="74267"/>
                </a:cubicBezTo>
                <a:cubicBezTo>
                  <a:pt x="4093294" y="151734"/>
                  <a:pt x="4105324" y="289364"/>
                  <a:pt x="4027855" y="381671"/>
                </a:cubicBezTo>
                <a:lnTo>
                  <a:pt x="0" y="5181090"/>
                </a:lnTo>
                <a:lnTo>
                  <a:pt x="0" y="4502251"/>
                </a:lnTo>
                <a:lnTo>
                  <a:pt x="3693583" y="101136"/>
                </a:lnTo>
                <a:cubicBezTo>
                  <a:pt x="3732317" y="54983"/>
                  <a:pt x="3786091" y="28899"/>
                  <a:pt x="3841720" y="24036"/>
                </a:cubicBezTo>
                <a:close/>
                <a:moveTo>
                  <a:pt x="3154035" y="0"/>
                </a:moveTo>
                <a:lnTo>
                  <a:pt x="3723742" y="0"/>
                </a:lnTo>
                <a:lnTo>
                  <a:pt x="0" y="4437052"/>
                </a:lnTo>
                <a:lnTo>
                  <a:pt x="0" y="3758213"/>
                </a:lnTo>
                <a:close/>
                <a:moveTo>
                  <a:pt x="2538028" y="0"/>
                </a:moveTo>
                <a:lnTo>
                  <a:pt x="3107736" y="0"/>
                </a:lnTo>
                <a:lnTo>
                  <a:pt x="0" y="3703045"/>
                </a:lnTo>
                <a:lnTo>
                  <a:pt x="0" y="3024206"/>
                </a:lnTo>
                <a:close/>
                <a:moveTo>
                  <a:pt x="1914643" y="0"/>
                </a:moveTo>
                <a:lnTo>
                  <a:pt x="2484351" y="0"/>
                </a:lnTo>
                <a:lnTo>
                  <a:pt x="0" y="2960247"/>
                </a:lnTo>
                <a:lnTo>
                  <a:pt x="0" y="22814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38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8C3DF6-06AA-4ACE-8F11-1CFCA41211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0182" y="0"/>
            <a:ext cx="4769260" cy="6858000"/>
          </a:xfrm>
          <a:custGeom>
            <a:avLst/>
            <a:gdLst>
              <a:gd name="connsiteX0" fmla="*/ 0 w 4769260"/>
              <a:gd name="connsiteY0" fmla="*/ 0 h 6858000"/>
              <a:gd name="connsiteX1" fmla="*/ 4769260 w 4769260"/>
              <a:gd name="connsiteY1" fmla="*/ 0 h 6858000"/>
              <a:gd name="connsiteX2" fmla="*/ 4769260 w 4769260"/>
              <a:gd name="connsiteY2" fmla="*/ 6858000 h 6858000"/>
              <a:gd name="connsiteX3" fmla="*/ 0 w 47692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9260" h="6858000">
                <a:moveTo>
                  <a:pt x="0" y="0"/>
                </a:moveTo>
                <a:lnTo>
                  <a:pt x="4769260" y="0"/>
                </a:lnTo>
                <a:lnTo>
                  <a:pt x="47692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78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565C75C-12D7-46AC-924C-859EBB08FE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43849" y="400049"/>
            <a:ext cx="3790950" cy="6019800"/>
          </a:xfrm>
          <a:custGeom>
            <a:avLst/>
            <a:gdLst>
              <a:gd name="connsiteX0" fmla="*/ 1475916 w 3790950"/>
              <a:gd name="connsiteY0" fmla="*/ 1288085 h 6019800"/>
              <a:gd name="connsiteX1" fmla="*/ 1475916 w 3790950"/>
              <a:gd name="connsiteY1" fmla="*/ 4674570 h 6019800"/>
              <a:gd name="connsiteX2" fmla="*/ 2883373 w 3790950"/>
              <a:gd name="connsiteY2" fmla="*/ 4674570 h 6019800"/>
              <a:gd name="connsiteX3" fmla="*/ 2883373 w 3790950"/>
              <a:gd name="connsiteY3" fmla="*/ 4191304 h 6019800"/>
              <a:gd name="connsiteX4" fmla="*/ 2007569 w 3790950"/>
              <a:gd name="connsiteY4" fmla="*/ 4191304 h 6019800"/>
              <a:gd name="connsiteX5" fmla="*/ 2007569 w 3790950"/>
              <a:gd name="connsiteY5" fmla="*/ 1288085 h 6019800"/>
              <a:gd name="connsiteX6" fmla="*/ 0 w 3790950"/>
              <a:gd name="connsiteY6" fmla="*/ 0 h 6019800"/>
              <a:gd name="connsiteX7" fmla="*/ 3790950 w 3790950"/>
              <a:gd name="connsiteY7" fmla="*/ 0 h 6019800"/>
              <a:gd name="connsiteX8" fmla="*/ 3790950 w 3790950"/>
              <a:gd name="connsiteY8" fmla="*/ 6019800 h 6019800"/>
              <a:gd name="connsiteX9" fmla="*/ 0 w 3790950"/>
              <a:gd name="connsiteY9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950" h="6019800">
                <a:moveTo>
                  <a:pt x="1475916" y="1288085"/>
                </a:moveTo>
                <a:lnTo>
                  <a:pt x="1475916" y="4674570"/>
                </a:lnTo>
                <a:lnTo>
                  <a:pt x="2883373" y="4674570"/>
                </a:lnTo>
                <a:lnTo>
                  <a:pt x="2883373" y="4191304"/>
                </a:lnTo>
                <a:lnTo>
                  <a:pt x="2007569" y="4191304"/>
                </a:lnTo>
                <a:lnTo>
                  <a:pt x="2007569" y="1288085"/>
                </a:lnTo>
                <a:close/>
                <a:moveTo>
                  <a:pt x="0" y="0"/>
                </a:moveTo>
                <a:lnTo>
                  <a:pt x="3790950" y="0"/>
                </a:lnTo>
                <a:lnTo>
                  <a:pt x="3790950" y="6019800"/>
                </a:lnTo>
                <a:lnTo>
                  <a:pt x="0" y="6019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069CAD-09CA-48E2-A514-27529E209E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6850" y="895350"/>
            <a:ext cx="5676900" cy="304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23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2E5830-6A3F-4E77-A55C-881C708359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79" y="306143"/>
            <a:ext cx="3862387" cy="6245714"/>
          </a:xfrm>
          <a:custGeom>
            <a:avLst/>
            <a:gdLst>
              <a:gd name="connsiteX0" fmla="*/ 1148678 w 3862387"/>
              <a:gd name="connsiteY0" fmla="*/ 1536717 h 6245714"/>
              <a:gd name="connsiteX1" fmla="*/ 1148678 w 3862387"/>
              <a:gd name="connsiteY1" fmla="*/ 4694414 h 6245714"/>
              <a:gd name="connsiteX2" fmla="*/ 1644413 w 3862387"/>
              <a:gd name="connsiteY2" fmla="*/ 4694414 h 6245714"/>
              <a:gd name="connsiteX3" fmla="*/ 1644413 w 3862387"/>
              <a:gd name="connsiteY3" fmla="*/ 3340873 h 6245714"/>
              <a:gd name="connsiteX4" fmla="*/ 2208953 w 3862387"/>
              <a:gd name="connsiteY4" fmla="*/ 3340873 h 6245714"/>
              <a:gd name="connsiteX5" fmla="*/ 2208953 w 3862387"/>
              <a:gd name="connsiteY5" fmla="*/ 4694414 h 6245714"/>
              <a:gd name="connsiteX6" fmla="*/ 2713710 w 3862387"/>
              <a:gd name="connsiteY6" fmla="*/ 4694414 h 6245714"/>
              <a:gd name="connsiteX7" fmla="*/ 2713710 w 3862387"/>
              <a:gd name="connsiteY7" fmla="*/ 1536717 h 6245714"/>
              <a:gd name="connsiteX8" fmla="*/ 2208953 w 3862387"/>
              <a:gd name="connsiteY8" fmla="*/ 1536717 h 6245714"/>
              <a:gd name="connsiteX9" fmla="*/ 2208953 w 3862387"/>
              <a:gd name="connsiteY9" fmla="*/ 2890257 h 6245714"/>
              <a:gd name="connsiteX10" fmla="*/ 1644413 w 3862387"/>
              <a:gd name="connsiteY10" fmla="*/ 2890257 h 6245714"/>
              <a:gd name="connsiteX11" fmla="*/ 1644413 w 3862387"/>
              <a:gd name="connsiteY11" fmla="*/ 1536717 h 6245714"/>
              <a:gd name="connsiteX12" fmla="*/ 0 w 3862387"/>
              <a:gd name="connsiteY12" fmla="*/ 0 h 6245714"/>
              <a:gd name="connsiteX13" fmla="*/ 3862387 w 3862387"/>
              <a:gd name="connsiteY13" fmla="*/ 0 h 6245714"/>
              <a:gd name="connsiteX14" fmla="*/ 3862387 w 3862387"/>
              <a:gd name="connsiteY14" fmla="*/ 6245714 h 6245714"/>
              <a:gd name="connsiteX15" fmla="*/ 0 w 3862387"/>
              <a:gd name="connsiteY15" fmla="*/ 6245714 h 624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2387" h="6245714">
                <a:moveTo>
                  <a:pt x="1148678" y="1536717"/>
                </a:moveTo>
                <a:lnTo>
                  <a:pt x="1148678" y="4694414"/>
                </a:lnTo>
                <a:lnTo>
                  <a:pt x="1644413" y="4694414"/>
                </a:lnTo>
                <a:lnTo>
                  <a:pt x="1644413" y="3340873"/>
                </a:lnTo>
                <a:lnTo>
                  <a:pt x="2208953" y="3340873"/>
                </a:lnTo>
                <a:lnTo>
                  <a:pt x="2208953" y="4694414"/>
                </a:lnTo>
                <a:lnTo>
                  <a:pt x="2713710" y="4694414"/>
                </a:lnTo>
                <a:lnTo>
                  <a:pt x="2713710" y="1536717"/>
                </a:lnTo>
                <a:lnTo>
                  <a:pt x="2208953" y="1536717"/>
                </a:lnTo>
                <a:lnTo>
                  <a:pt x="2208953" y="2890257"/>
                </a:lnTo>
                <a:lnTo>
                  <a:pt x="1644413" y="2890257"/>
                </a:lnTo>
                <a:lnTo>
                  <a:pt x="1644413" y="1536717"/>
                </a:lnTo>
                <a:close/>
                <a:moveTo>
                  <a:pt x="0" y="0"/>
                </a:moveTo>
                <a:lnTo>
                  <a:pt x="3862387" y="0"/>
                </a:lnTo>
                <a:lnTo>
                  <a:pt x="3862387" y="6245714"/>
                </a:lnTo>
                <a:lnTo>
                  <a:pt x="0" y="6245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0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D124B-7C6E-4C8C-9426-E81D3D2D8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5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half" idx="13"/>
          </p:nvPr>
        </p:nvSpPr>
        <p:spPr>
          <a:xfrm>
            <a:off x="6850824" y="534011"/>
            <a:ext cx="4213818" cy="57899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3844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CB5A12B-532C-4B37-A2C4-8F38E80DC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81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5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F0C73-7F73-4B6B-AD54-F57F015E0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 flipH="1">
            <a:off x="-277563" y="654270"/>
            <a:ext cx="6485523" cy="5549459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50830010-B425-4D29-9937-AE72FA96E9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62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FC7C59B-645F-45AE-B8D3-510D92377C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28736" y="983234"/>
            <a:ext cx="4445000" cy="3591446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23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0731A28E-EF6F-4497-A5B5-67E53BF12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08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A927B4B-45C2-477C-88A3-271B2BF44B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3236" y="-19050"/>
            <a:ext cx="2533650" cy="4095750"/>
          </a:xfrm>
          <a:custGeom>
            <a:avLst/>
            <a:gdLst>
              <a:gd name="connsiteX0" fmla="*/ 0 w 2533650"/>
              <a:gd name="connsiteY0" fmla="*/ 0 h 4095750"/>
              <a:gd name="connsiteX1" fmla="*/ 2533650 w 2533650"/>
              <a:gd name="connsiteY1" fmla="*/ 0 h 4095750"/>
              <a:gd name="connsiteX2" fmla="*/ 2533650 w 2533650"/>
              <a:gd name="connsiteY2" fmla="*/ 4095750 h 4095750"/>
              <a:gd name="connsiteX3" fmla="*/ 0 w 2533650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4095750">
                <a:moveTo>
                  <a:pt x="0" y="0"/>
                </a:moveTo>
                <a:lnTo>
                  <a:pt x="2533650" y="0"/>
                </a:lnTo>
                <a:lnTo>
                  <a:pt x="2533650" y="4095750"/>
                </a:lnTo>
                <a:lnTo>
                  <a:pt x="0" y="409575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4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769D2A-F843-4BA2-AFB9-BC0D04654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5202" y="948897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624706-7130-4F86-A9FB-2B47A295C1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297" y="3882564"/>
            <a:ext cx="2206169" cy="1182747"/>
          </a:xfrm>
          <a:custGeom>
            <a:avLst/>
            <a:gdLst>
              <a:gd name="connsiteX0" fmla="*/ 0 w 2206169"/>
              <a:gd name="connsiteY0" fmla="*/ 0 h 1182747"/>
              <a:gd name="connsiteX1" fmla="*/ 2206169 w 2206169"/>
              <a:gd name="connsiteY1" fmla="*/ 0 h 1182747"/>
              <a:gd name="connsiteX2" fmla="*/ 2206169 w 2206169"/>
              <a:gd name="connsiteY2" fmla="*/ 1182747 h 1182747"/>
              <a:gd name="connsiteX3" fmla="*/ 0 w 2206169"/>
              <a:gd name="connsiteY3" fmla="*/ 1182747 h 118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69" h="1182747">
                <a:moveTo>
                  <a:pt x="0" y="0"/>
                </a:moveTo>
                <a:lnTo>
                  <a:pt x="2206169" y="0"/>
                </a:lnTo>
                <a:lnTo>
                  <a:pt x="2206169" y="1182747"/>
                </a:lnTo>
                <a:lnTo>
                  <a:pt x="0" y="1182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3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5F6D326-EDD1-448A-898B-D1F1B3BF1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1066" y="1054243"/>
            <a:ext cx="1388534" cy="1388534"/>
          </a:xfrm>
          <a:custGeom>
            <a:avLst/>
            <a:gdLst>
              <a:gd name="connsiteX0" fmla="*/ 694267 w 1388534"/>
              <a:gd name="connsiteY0" fmla="*/ 0 h 1388534"/>
              <a:gd name="connsiteX1" fmla="*/ 1388534 w 1388534"/>
              <a:gd name="connsiteY1" fmla="*/ 694267 h 1388534"/>
              <a:gd name="connsiteX2" fmla="*/ 694267 w 1388534"/>
              <a:gd name="connsiteY2" fmla="*/ 1388534 h 1388534"/>
              <a:gd name="connsiteX3" fmla="*/ 0 w 1388534"/>
              <a:gd name="connsiteY3" fmla="*/ 694267 h 1388534"/>
              <a:gd name="connsiteX4" fmla="*/ 694267 w 1388534"/>
              <a:gd name="connsiteY4" fmla="*/ 0 h 138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534" h="1388534">
                <a:moveTo>
                  <a:pt x="694267" y="0"/>
                </a:moveTo>
                <a:cubicBezTo>
                  <a:pt x="1077700" y="0"/>
                  <a:pt x="1388534" y="310834"/>
                  <a:pt x="1388534" y="694267"/>
                </a:cubicBezTo>
                <a:cubicBezTo>
                  <a:pt x="1388534" y="1077700"/>
                  <a:pt x="1077700" y="1388534"/>
                  <a:pt x="694267" y="1388534"/>
                </a:cubicBezTo>
                <a:cubicBezTo>
                  <a:pt x="310834" y="1388534"/>
                  <a:pt x="0" y="1077700"/>
                  <a:pt x="0" y="694267"/>
                </a:cubicBezTo>
                <a:cubicBezTo>
                  <a:pt x="0" y="310834"/>
                  <a:pt x="310834" y="0"/>
                  <a:pt x="694267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6476D5-66A6-4C46-924C-4A9F30DF3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3230" y="0"/>
            <a:ext cx="6501582" cy="6858000"/>
          </a:xfrm>
          <a:custGeom>
            <a:avLst/>
            <a:gdLst>
              <a:gd name="connsiteX0" fmla="*/ 3739332 w 6501582"/>
              <a:gd name="connsiteY0" fmla="*/ 2198914 h 6858000"/>
              <a:gd name="connsiteX1" fmla="*/ 6501582 w 6501582"/>
              <a:gd name="connsiteY1" fmla="*/ 2198914 h 6858000"/>
              <a:gd name="connsiteX2" fmla="*/ 4970183 w 6501582"/>
              <a:gd name="connsiteY2" fmla="*/ 6858000 h 6858000"/>
              <a:gd name="connsiteX3" fmla="*/ 2263955 w 6501582"/>
              <a:gd name="connsiteY3" fmla="*/ 6858000 h 6858000"/>
              <a:gd name="connsiteX4" fmla="*/ 1475377 w 6501582"/>
              <a:gd name="connsiteY4" fmla="*/ 0 h 6858000"/>
              <a:gd name="connsiteX5" fmla="*/ 4237627 w 6501582"/>
              <a:gd name="connsiteY5" fmla="*/ 0 h 6858000"/>
              <a:gd name="connsiteX6" fmla="*/ 2706228 w 6501582"/>
              <a:gd name="connsiteY6" fmla="*/ 4659086 h 6858000"/>
              <a:gd name="connsiteX7" fmla="*/ 0 w 6501582"/>
              <a:gd name="connsiteY7" fmla="*/ 46590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582" h="6858000">
                <a:moveTo>
                  <a:pt x="3739332" y="2198914"/>
                </a:moveTo>
                <a:lnTo>
                  <a:pt x="6501582" y="2198914"/>
                </a:lnTo>
                <a:lnTo>
                  <a:pt x="4970183" y="6858000"/>
                </a:lnTo>
                <a:lnTo>
                  <a:pt x="2263955" y="6858000"/>
                </a:lnTo>
                <a:close/>
                <a:moveTo>
                  <a:pt x="1475377" y="0"/>
                </a:moveTo>
                <a:lnTo>
                  <a:pt x="4237627" y="0"/>
                </a:lnTo>
                <a:lnTo>
                  <a:pt x="2706228" y="4659086"/>
                </a:lnTo>
                <a:lnTo>
                  <a:pt x="0" y="4659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2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8B07573-FFD8-4E59-A415-3F715ADED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C8D781CD-B4A8-4E3A-B7B9-11D6C7D1F2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5833" y="1"/>
            <a:ext cx="5254171" cy="5254171"/>
          </a:xfrm>
          <a:custGeom>
            <a:avLst/>
            <a:gdLst>
              <a:gd name="connsiteX0" fmla="*/ 2627086 w 5254171"/>
              <a:gd name="connsiteY0" fmla="*/ 0 h 5254171"/>
              <a:gd name="connsiteX1" fmla="*/ 5254171 w 5254171"/>
              <a:gd name="connsiteY1" fmla="*/ 2627086 h 5254171"/>
              <a:gd name="connsiteX2" fmla="*/ 2627086 w 5254171"/>
              <a:gd name="connsiteY2" fmla="*/ 5254171 h 5254171"/>
              <a:gd name="connsiteX3" fmla="*/ 0 w 5254171"/>
              <a:gd name="connsiteY3" fmla="*/ 2627086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4171" h="5254171">
                <a:moveTo>
                  <a:pt x="2627086" y="0"/>
                </a:moveTo>
                <a:lnTo>
                  <a:pt x="5254171" y="2627086"/>
                </a:lnTo>
                <a:lnTo>
                  <a:pt x="2627086" y="5254171"/>
                </a:lnTo>
                <a:lnTo>
                  <a:pt x="0" y="2627086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ADDB39-429D-4A32-8166-42E2B042CE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2778" y="0"/>
            <a:ext cx="6414448" cy="3207224"/>
          </a:xfrm>
          <a:custGeom>
            <a:avLst/>
            <a:gdLst>
              <a:gd name="connsiteX0" fmla="*/ 0 w 6414448"/>
              <a:gd name="connsiteY0" fmla="*/ 0 h 3207224"/>
              <a:gd name="connsiteX1" fmla="*/ 6414448 w 6414448"/>
              <a:gd name="connsiteY1" fmla="*/ 0 h 3207224"/>
              <a:gd name="connsiteX2" fmla="*/ 3207224 w 6414448"/>
              <a:gd name="connsiteY2" fmla="*/ 3207224 h 32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4448" h="3207224">
                <a:moveTo>
                  <a:pt x="0" y="0"/>
                </a:moveTo>
                <a:lnTo>
                  <a:pt x="6414448" y="0"/>
                </a:lnTo>
                <a:lnTo>
                  <a:pt x="3207224" y="3207224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113BAC-C64B-407D-910B-CB1ED1198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371" y="2"/>
            <a:ext cx="4622381" cy="6572741"/>
          </a:xfrm>
          <a:custGeom>
            <a:avLst/>
            <a:gdLst>
              <a:gd name="connsiteX0" fmla="*/ 3525099 w 4622381"/>
              <a:gd name="connsiteY0" fmla="*/ 0 h 6572741"/>
              <a:gd name="connsiteX1" fmla="*/ 4622381 w 4622381"/>
              <a:gd name="connsiteY1" fmla="*/ 0 h 6572741"/>
              <a:gd name="connsiteX2" fmla="*/ 4622380 w 4622381"/>
              <a:gd name="connsiteY2" fmla="*/ 4731203 h 6572741"/>
              <a:gd name="connsiteX3" fmla="*/ 4073739 w 4622381"/>
              <a:gd name="connsiteY3" fmla="*/ 5279844 h 6572741"/>
              <a:gd name="connsiteX4" fmla="*/ 4073740 w 4622381"/>
              <a:gd name="connsiteY4" fmla="*/ 5279843 h 6572741"/>
              <a:gd name="connsiteX5" fmla="*/ 3525099 w 4622381"/>
              <a:gd name="connsiteY5" fmla="*/ 4731202 h 6572741"/>
              <a:gd name="connsiteX6" fmla="*/ 2350658 w 4622381"/>
              <a:gd name="connsiteY6" fmla="*/ 0 h 6572741"/>
              <a:gd name="connsiteX7" fmla="*/ 3447940 w 4622381"/>
              <a:gd name="connsiteY7" fmla="*/ 0 h 6572741"/>
              <a:gd name="connsiteX8" fmla="*/ 3447939 w 4622381"/>
              <a:gd name="connsiteY8" fmla="*/ 6024100 h 6572741"/>
              <a:gd name="connsiteX9" fmla="*/ 2899298 w 4622381"/>
              <a:gd name="connsiteY9" fmla="*/ 6572741 h 6572741"/>
              <a:gd name="connsiteX10" fmla="*/ 2899299 w 4622381"/>
              <a:gd name="connsiteY10" fmla="*/ 6572740 h 6572741"/>
              <a:gd name="connsiteX11" fmla="*/ 2350658 w 4622381"/>
              <a:gd name="connsiteY11" fmla="*/ 6024099 h 6572741"/>
              <a:gd name="connsiteX12" fmla="*/ 1176217 w 4622381"/>
              <a:gd name="connsiteY12" fmla="*/ 0 h 6572741"/>
              <a:gd name="connsiteX13" fmla="*/ 2273499 w 4622381"/>
              <a:gd name="connsiteY13" fmla="*/ 0 h 6572741"/>
              <a:gd name="connsiteX14" fmla="*/ 2273498 w 4622381"/>
              <a:gd name="connsiteY14" fmla="*/ 4900346 h 6572741"/>
              <a:gd name="connsiteX15" fmla="*/ 1724857 w 4622381"/>
              <a:gd name="connsiteY15" fmla="*/ 5448987 h 6572741"/>
              <a:gd name="connsiteX16" fmla="*/ 1724858 w 4622381"/>
              <a:gd name="connsiteY16" fmla="*/ 5448986 h 6572741"/>
              <a:gd name="connsiteX17" fmla="*/ 1176217 w 4622381"/>
              <a:gd name="connsiteY17" fmla="*/ 4900345 h 6572741"/>
              <a:gd name="connsiteX18" fmla="*/ 100 w 4622381"/>
              <a:gd name="connsiteY18" fmla="*/ 0 h 6572741"/>
              <a:gd name="connsiteX19" fmla="*/ 1097182 w 4622381"/>
              <a:gd name="connsiteY19" fmla="*/ 0 h 6572741"/>
              <a:gd name="connsiteX20" fmla="*/ 1097282 w 4622381"/>
              <a:gd name="connsiteY20" fmla="*/ 994 h 6572741"/>
              <a:gd name="connsiteX21" fmla="*/ 1097281 w 4622381"/>
              <a:gd name="connsiteY21" fmla="*/ 5262310 h 6572741"/>
              <a:gd name="connsiteX22" fmla="*/ 548640 w 4622381"/>
              <a:gd name="connsiteY22" fmla="*/ 5810951 h 6572741"/>
              <a:gd name="connsiteX23" fmla="*/ 548641 w 4622381"/>
              <a:gd name="connsiteY23" fmla="*/ 5810950 h 6572741"/>
              <a:gd name="connsiteX24" fmla="*/ 0 w 4622381"/>
              <a:gd name="connsiteY24" fmla="*/ 5262309 h 6572741"/>
              <a:gd name="connsiteX25" fmla="*/ 0 w 4622381"/>
              <a:gd name="connsiteY25" fmla="*/ 994 h 657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22381" h="6572741">
                <a:moveTo>
                  <a:pt x="3525099" y="0"/>
                </a:moveTo>
                <a:lnTo>
                  <a:pt x="4622381" y="0"/>
                </a:lnTo>
                <a:lnTo>
                  <a:pt x="4622380" y="4731203"/>
                </a:lnTo>
                <a:cubicBezTo>
                  <a:pt x="4622380" y="5034209"/>
                  <a:pt x="4376745" y="5279844"/>
                  <a:pt x="4073739" y="5279844"/>
                </a:cubicBezTo>
                <a:lnTo>
                  <a:pt x="4073740" y="5279843"/>
                </a:lnTo>
                <a:cubicBezTo>
                  <a:pt x="3770734" y="5279843"/>
                  <a:pt x="3525099" y="5034208"/>
                  <a:pt x="3525099" y="4731202"/>
                </a:cubicBezTo>
                <a:close/>
                <a:moveTo>
                  <a:pt x="2350658" y="0"/>
                </a:moveTo>
                <a:lnTo>
                  <a:pt x="3447940" y="0"/>
                </a:lnTo>
                <a:lnTo>
                  <a:pt x="3447939" y="6024100"/>
                </a:lnTo>
                <a:cubicBezTo>
                  <a:pt x="3447939" y="6327106"/>
                  <a:pt x="3202304" y="6572741"/>
                  <a:pt x="2899298" y="6572741"/>
                </a:cubicBezTo>
                <a:lnTo>
                  <a:pt x="2899299" y="6572740"/>
                </a:lnTo>
                <a:cubicBezTo>
                  <a:pt x="2596293" y="6572740"/>
                  <a:pt x="2350658" y="6327105"/>
                  <a:pt x="2350658" y="6024099"/>
                </a:cubicBezTo>
                <a:close/>
                <a:moveTo>
                  <a:pt x="1176217" y="0"/>
                </a:moveTo>
                <a:lnTo>
                  <a:pt x="2273499" y="0"/>
                </a:lnTo>
                <a:lnTo>
                  <a:pt x="2273498" y="4900346"/>
                </a:lnTo>
                <a:cubicBezTo>
                  <a:pt x="2273498" y="5203352"/>
                  <a:pt x="2027863" y="5448987"/>
                  <a:pt x="1724857" y="5448987"/>
                </a:cubicBezTo>
                <a:lnTo>
                  <a:pt x="1724858" y="5448986"/>
                </a:lnTo>
                <a:cubicBezTo>
                  <a:pt x="1421852" y="5448986"/>
                  <a:pt x="1176217" y="5203351"/>
                  <a:pt x="1176217" y="4900345"/>
                </a:cubicBezTo>
                <a:close/>
                <a:moveTo>
                  <a:pt x="100" y="0"/>
                </a:moveTo>
                <a:lnTo>
                  <a:pt x="1097182" y="0"/>
                </a:lnTo>
                <a:lnTo>
                  <a:pt x="1097282" y="994"/>
                </a:lnTo>
                <a:cubicBezTo>
                  <a:pt x="1097282" y="1754766"/>
                  <a:pt x="1097281" y="3508538"/>
                  <a:pt x="1097281" y="5262310"/>
                </a:cubicBezTo>
                <a:cubicBezTo>
                  <a:pt x="1097281" y="5565316"/>
                  <a:pt x="851646" y="5810951"/>
                  <a:pt x="548640" y="5810951"/>
                </a:cubicBezTo>
                <a:lnTo>
                  <a:pt x="548641" y="5810950"/>
                </a:lnTo>
                <a:cubicBezTo>
                  <a:pt x="245635" y="5810950"/>
                  <a:pt x="0" y="5565315"/>
                  <a:pt x="0" y="5262309"/>
                </a:cubicBezTo>
                <a:lnTo>
                  <a:pt x="0" y="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7DEFE0-78F0-4B2C-BC9B-A50364A042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86550" y="3048000"/>
            <a:ext cx="4933950" cy="2990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6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49" r:id="rId2"/>
    <p:sldLayoutId id="2147483691" r:id="rId3"/>
    <p:sldLayoutId id="2147483687" r:id="rId4"/>
    <p:sldLayoutId id="2147483685" r:id="rId5"/>
    <p:sldLayoutId id="2147483684" r:id="rId6"/>
    <p:sldLayoutId id="2147483680" r:id="rId7"/>
    <p:sldLayoutId id="2147483676" r:id="rId8"/>
    <p:sldLayoutId id="2147483670" r:id="rId9"/>
    <p:sldLayoutId id="2147483668" r:id="rId10"/>
    <p:sldLayoutId id="2147483665" r:id="rId11"/>
    <p:sldLayoutId id="2147483662" r:id="rId12"/>
    <p:sldLayoutId id="2147483660" r:id="rId13"/>
    <p:sldLayoutId id="2147483657" r:id="rId14"/>
    <p:sldLayoutId id="2147483656" r:id="rId15"/>
    <p:sldLayoutId id="2147483655" r:id="rId16"/>
    <p:sldLayoutId id="21474836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g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7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Relationship Id="rId9" Type="http://schemas.openxmlformats.org/officeDocument/2006/relationships/image" Target="../media/image96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khanacademy.org/math/multivariable-calculus/applications-of-multivariable-derivatives/constrained-optimization/a/lagrange-multipliers-examples" TargetMode="External"/><Relationship Id="rId5" Type="http://schemas.openxmlformats.org/officeDocument/2006/relationships/image" Target="../media/image1140.png"/><Relationship Id="rId4" Type="http://schemas.openxmlformats.org/officeDocument/2006/relationships/image" Target="../media/image1130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fi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2.svg"/><Relationship Id="rId10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1.png"/><Relationship Id="rId5" Type="http://schemas.openxmlformats.org/officeDocument/2006/relationships/image" Target="../media/image481.png"/><Relationship Id="rId4" Type="http://schemas.openxmlformats.org/officeDocument/2006/relationships/image" Target="../media/image4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5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r23456999.medium.com/%E4%BD%95%E8%AC%82-cross-entropy-%E4%BA%A4%E5%8F%89%E7%86%B5-b6d4cef9189d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.png"/><Relationship Id="rId13" Type="http://schemas.openxmlformats.org/officeDocument/2006/relationships/image" Target="../media/image941.png"/><Relationship Id="rId3" Type="http://schemas.openxmlformats.org/officeDocument/2006/relationships/image" Target="../media/image810.png"/><Relationship Id="rId7" Type="http://schemas.openxmlformats.org/officeDocument/2006/relationships/image" Target="../media/image880.png"/><Relationship Id="rId12" Type="http://schemas.openxmlformats.org/officeDocument/2006/relationships/image" Target="../media/image93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0.png"/><Relationship Id="rId11" Type="http://schemas.openxmlformats.org/officeDocument/2006/relationships/image" Target="../media/image921.png"/><Relationship Id="rId5" Type="http://schemas.openxmlformats.org/officeDocument/2006/relationships/image" Target="../media/image860.png"/><Relationship Id="rId15" Type="http://schemas.openxmlformats.org/officeDocument/2006/relationships/image" Target="../media/image961.png"/><Relationship Id="rId10" Type="http://schemas.openxmlformats.org/officeDocument/2006/relationships/image" Target="../media/image911.png"/><Relationship Id="rId4" Type="http://schemas.openxmlformats.org/officeDocument/2006/relationships/image" Target="../media/image820.png"/><Relationship Id="rId9" Type="http://schemas.openxmlformats.org/officeDocument/2006/relationships/image" Target="../media/image901.png"/><Relationship Id="rId14" Type="http://schemas.openxmlformats.org/officeDocument/2006/relationships/image" Target="../media/image95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>
            <a:extLst>
              <a:ext uri="{FF2B5EF4-FFF2-40B4-BE49-F238E27FC236}">
                <a16:creationId xmlns:a16="http://schemas.microsoft.com/office/drawing/2014/main" id="{22FBD111-BBB5-4DD1-AD16-FC65654E1F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" b="775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A01079-291E-4ECF-ACB2-53018DFE72FB}"/>
              </a:ext>
            </a:extLst>
          </p:cNvPr>
          <p:cNvSpPr/>
          <p:nvPr/>
        </p:nvSpPr>
        <p:spPr>
          <a:xfrm>
            <a:off x="1914525" y="813335"/>
            <a:ext cx="8362949" cy="53149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A81E18E-88F8-4481-B813-266BCEB75D10}"/>
              </a:ext>
            </a:extLst>
          </p:cNvPr>
          <p:cNvSpPr txBox="1">
            <a:spLocks/>
          </p:cNvSpPr>
          <p:nvPr/>
        </p:nvSpPr>
        <p:spPr>
          <a:xfrm>
            <a:off x="3158727" y="1748128"/>
            <a:ext cx="5874545" cy="215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Bebas Neue" panose="020B0606020202050201" pitchFamily="34" charset="0"/>
                <a:ea typeface="Source Sans Pro Black" panose="020B0803030403020204" pitchFamily="34" charset="0"/>
              </a:rPr>
              <a:t>Parametric Modelling</a:t>
            </a:r>
            <a:endParaRPr lang="en-US" sz="8800" b="1" dirty="0">
              <a:solidFill>
                <a:schemeClr val="bg1"/>
              </a:solidFill>
              <a:latin typeface="Bebas Neue" panose="020B0606020202050201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EA108C30-D01D-417F-A6DB-7E3E1A18283F}"/>
              </a:ext>
            </a:extLst>
          </p:cNvPr>
          <p:cNvSpPr txBox="1">
            <a:spLocks/>
          </p:cNvSpPr>
          <p:nvPr/>
        </p:nvSpPr>
        <p:spPr>
          <a:xfrm>
            <a:off x="2440975" y="4197398"/>
            <a:ext cx="7310050" cy="1222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Introduction to</a:t>
            </a:r>
            <a:r>
              <a:rPr lang="zh-CN" altLang="en-US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</a:t>
            </a:r>
            <a:r>
              <a:rPr lang="zh-CN" altLang="en-US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Simplest</a:t>
            </a:r>
            <a:r>
              <a:rPr lang="zh-CN" altLang="en-US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Model,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Algorithm and Principle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Under The Framework of Statistical Learning</a:t>
            </a:r>
            <a:r>
              <a:rPr lang="zh-CN" altLang="en-US" sz="1800" spc="300" dirty="0">
                <a:solidFill>
                  <a:schemeClr val="bg1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</a:t>
            </a:r>
            <a:endParaRPr lang="en-US" sz="1800" spc="300" dirty="0">
              <a:solidFill>
                <a:schemeClr val="bg1"/>
              </a:solidFill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B3FCDF-458E-41F9-B50B-584CAA66AE49}"/>
              </a:ext>
            </a:extLst>
          </p:cNvPr>
          <p:cNvGrpSpPr/>
          <p:nvPr/>
        </p:nvGrpSpPr>
        <p:grpSpPr>
          <a:xfrm>
            <a:off x="8265559" y="3572715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94C9AC-696B-46CC-9EF4-575192040433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11751-E931-4FD9-92E5-DE522A238FB1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B3EB0-D2A9-4C1D-994C-B7539F767E6F}"/>
              </a:ext>
            </a:extLst>
          </p:cNvPr>
          <p:cNvGrpSpPr/>
          <p:nvPr/>
        </p:nvGrpSpPr>
        <p:grpSpPr>
          <a:xfrm flipH="1" flipV="1">
            <a:off x="2872068" y="1436630"/>
            <a:ext cx="1020748" cy="498703"/>
            <a:chOff x="4492546" y="1990497"/>
            <a:chExt cx="1020748" cy="4987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716DD7-9C2C-419A-B2A2-0BBB0156832E}"/>
                </a:ext>
              </a:extLst>
            </p:cNvPr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1F2F8A-D2A8-432C-A9C0-B45630159E43}"/>
                </a:ext>
              </a:extLst>
            </p:cNvPr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89B5F0-DD9C-4C72-BBCF-04CEEE7C3259}"/>
              </a:ext>
            </a:extLst>
          </p:cNvPr>
          <p:cNvSpPr txBox="1"/>
          <p:nvPr/>
        </p:nvSpPr>
        <p:spPr>
          <a:xfrm>
            <a:off x="2168431" y="6105431"/>
            <a:ext cx="8109039" cy="47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林成鍇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 Julius Ling @ 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國立成功大學大數據與</a:t>
            </a:r>
            <a:r>
              <a:rPr lang="en-US" altLang="zh-CN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AI</a:t>
            </a:r>
            <a:r>
              <a:rPr lang="zh-CN" altLang="en-US" sz="2800" baseline="30000" dirty="0">
                <a:latin typeface="Lato" panose="020F0502020204030203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研究中心</a:t>
            </a:r>
            <a:endParaRPr lang="en-GB" sz="2800" baseline="30000" dirty="0">
              <a:latin typeface="Lato" panose="020F0502020204030203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7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TensorFlow for regression problems (house pricing). | by  Odemakinde Elisha | Medium">
            <a:extLst>
              <a:ext uri="{FF2B5EF4-FFF2-40B4-BE49-F238E27FC236}">
                <a16:creationId xmlns:a16="http://schemas.microsoft.com/office/drawing/2014/main" id="{13CD680B-3A74-42AE-B124-011F73268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47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B610FB-8CF2-44BF-85F1-C854C6D5C862}"/>
              </a:ext>
            </a:extLst>
          </p:cNvPr>
          <p:cNvSpPr/>
          <p:nvPr/>
        </p:nvSpPr>
        <p:spPr>
          <a:xfrm>
            <a:off x="1502968" y="719964"/>
            <a:ext cx="5622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Simple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A069C-859C-47B7-B84B-E40E7C51AB4E}"/>
                  </a:ext>
                </a:extLst>
              </p:cNvPr>
              <p:cNvSpPr/>
              <p:nvPr/>
            </p:nvSpPr>
            <p:spPr>
              <a:xfrm>
                <a:off x="8166592" y="4404853"/>
                <a:ext cx="3571234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pc="6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2400" b="0" i="0" spc="6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m:t>Intercept</m:t>
                      </m:r>
                    </m:oMath>
                  </m:oMathPara>
                </a14:m>
                <a:endParaRPr lang="en-US" altLang="zh-CN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  <a:p>
                <a:pPr lvl="0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(Bias)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0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:</m:t>
                    </m:r>
                  </m:oMath>
                </a14:m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Slope</a:t>
                </a:r>
              </a:p>
              <a:p>
                <a:pPr lvl="0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(Regression </a:t>
                </a:r>
              </a:p>
              <a:p>
                <a:pPr lvl="0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 Coefficient)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A069C-859C-47B7-B84B-E40E7C51A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592" y="4404853"/>
                <a:ext cx="3571234" cy="1938992"/>
              </a:xfrm>
              <a:prstGeom prst="rect">
                <a:avLst/>
              </a:prstGeom>
              <a:blipFill>
                <a:blip r:embed="rId3"/>
                <a:stretch>
                  <a:fillRect t="-943" r="-1709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3956E-6867-48AD-ADB2-75BB628AC0D7}"/>
                  </a:ext>
                </a:extLst>
              </p:cNvPr>
              <p:cNvSpPr txBox="1"/>
              <p:nvPr/>
            </p:nvSpPr>
            <p:spPr>
              <a:xfrm>
                <a:off x="8028136" y="2945245"/>
                <a:ext cx="3141785" cy="390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3956E-6867-48AD-ADB2-75BB628AC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136" y="2945245"/>
                <a:ext cx="3141785" cy="390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3937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0DD697C-AE51-4D26-BE32-B9E816E3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81" y="772396"/>
            <a:ext cx="8148222" cy="33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1B361-8411-41DF-BE97-B0A5E99FA4A5}"/>
                  </a:ext>
                </a:extLst>
              </p:cNvPr>
              <p:cNvSpPr txBox="1"/>
              <p:nvPr/>
            </p:nvSpPr>
            <p:spPr>
              <a:xfrm>
                <a:off x="1056633" y="4149597"/>
                <a:ext cx="10078734" cy="58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Centaur" panose="02030504050205020304" pitchFamily="18" charset="0"/>
                    <a:ea typeface="Cambria Math" panose="02040503050406030204" pitchFamily="18" charset="0"/>
                  </a:rPr>
                  <a:t>According to the Bayes Theorem,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1B361-8411-41DF-BE97-B0A5E99FA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33" y="4149597"/>
                <a:ext cx="10078734" cy="588366"/>
              </a:xfrm>
              <a:prstGeom prst="rect">
                <a:avLst/>
              </a:prstGeom>
              <a:blipFill>
                <a:blip r:embed="rId3"/>
                <a:stretch>
                  <a:fillRect l="-1814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B1A859-C13F-408C-8B03-EFFDC9317E50}"/>
                  </a:ext>
                </a:extLst>
              </p:cNvPr>
              <p:cNvSpPr txBox="1"/>
              <p:nvPr/>
            </p:nvSpPr>
            <p:spPr>
              <a:xfrm>
                <a:off x="9187103" y="2362175"/>
                <a:ext cx="2443209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rgbClr val="292929"/>
                    </a:solidFill>
                    <a:latin typeface="Centaur" panose="02030504050205020304" pitchFamily="18" charset="0"/>
                  </a:rPr>
                  <a:t>T</a:t>
                </a:r>
                <a:r>
                  <a:rPr lang="en-US" sz="2000" b="0" i="0" dirty="0">
                    <a:solidFill>
                      <a:srgbClr val="292929"/>
                    </a:solidFill>
                    <a:effectLst/>
                    <a:latin typeface="Centaur" panose="02030504050205020304" pitchFamily="18" charset="0"/>
                  </a:rPr>
                  <a:t>wo classes: C0 and C1.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0, 2</m:t>
                        </m:r>
                      </m:e>
                    </m:d>
                  </m:oMath>
                </a14:m>
                <a:r>
                  <a:rPr lang="en-US" sz="2000" b="0" i="0" dirty="0">
                    <a:solidFill>
                      <a:srgbClr val="292929"/>
                    </a:solidFill>
                    <a:effectLst/>
                    <a:latin typeface="Centaur" panose="020305040502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b="0" i="0" dirty="0">
                    <a:solidFill>
                      <a:srgbClr val="292929"/>
                    </a:solidFill>
                    <a:effectLst/>
                    <a:latin typeface="Centaur" panose="020305040502050203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=90%</m:t>
                    </m:r>
                  </m:oMath>
                </a14:m>
                <a:r>
                  <a:rPr lang="en-US" sz="2000" b="0" i="0" dirty="0">
                    <a:solidFill>
                      <a:srgbClr val="292929"/>
                    </a:solidFill>
                    <a:effectLst/>
                    <a:latin typeface="Centaur" panose="020305040502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=10%</m:t>
                    </m:r>
                  </m:oMath>
                </a14:m>
                <a:r>
                  <a:rPr lang="en-US" sz="2000" b="0" i="0" dirty="0">
                    <a:solidFill>
                      <a:srgbClr val="292929"/>
                    </a:solidFill>
                    <a:effectLst/>
                    <a:latin typeface="Centaur" panose="020305040502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B1A859-C13F-408C-8B03-EFFDC9317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103" y="2362175"/>
                <a:ext cx="2443209" cy="1631216"/>
              </a:xfrm>
              <a:prstGeom prst="rect">
                <a:avLst/>
              </a:prstGeom>
              <a:blipFill>
                <a:blip r:embed="rId4"/>
                <a:stretch>
                  <a:fillRect l="-2494" t="-1866" r="-4489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18148CD-7661-461A-A801-B4899F1E048D}"/>
              </a:ext>
            </a:extLst>
          </p:cNvPr>
          <p:cNvSpPr txBox="1"/>
          <p:nvPr/>
        </p:nvSpPr>
        <p:spPr>
          <a:xfrm>
            <a:off x="1038881" y="4811314"/>
            <a:ext cx="100964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rgbClr val="292929"/>
                </a:solidFill>
                <a:latin typeface="Centaur" panose="02030504050205020304" pitchFamily="18" charset="0"/>
              </a:rPr>
              <a:t>W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entaur" panose="02030504050205020304" pitchFamily="18" charset="0"/>
              </a:rPr>
              <a:t>e can see that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the curve of the C0 class is always above the curve of the C1 class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entaur" panose="02030504050205020304" pitchFamily="18" charset="0"/>
              </a:rPr>
              <a:t>and, so, for any given point the probability that this point was drawn from class C0 is always greater than the probability it was drawn from class C1.  </a:t>
            </a:r>
            <a:r>
              <a:rPr lang="en-US" sz="2400" b="0" dirty="0">
                <a:solidFill>
                  <a:srgbClr val="292929"/>
                </a:solidFill>
                <a:latin typeface="Centaur" panose="02030504050205020304" pitchFamily="18" charset="0"/>
              </a:rPr>
              <a:t>T</a:t>
            </a:r>
            <a:r>
              <a:rPr lang="en-US" sz="2400" i="0" dirty="0">
                <a:solidFill>
                  <a:srgbClr val="292929"/>
                </a:solidFill>
                <a:effectLst/>
                <a:latin typeface="Centaur" panose="02030504050205020304" pitchFamily="18" charset="0"/>
              </a:rPr>
              <a:t>he accuracy of the classifier would be maximal when </a:t>
            </a:r>
            <a:r>
              <a:rPr lang="en-US" sz="2400" i="0" dirty="0">
                <a:solidFill>
                  <a:srgbClr val="C00000"/>
                </a:solidFill>
                <a:effectLst/>
                <a:latin typeface="Centaur" panose="02030504050205020304" pitchFamily="18" charset="0"/>
              </a:rPr>
              <a:t>always answering C0</a:t>
            </a:r>
            <a:r>
              <a:rPr lang="en-US" sz="2400" i="0" dirty="0">
                <a:solidFill>
                  <a:srgbClr val="292929"/>
                </a:solidFill>
                <a:effectLst/>
                <a:latin typeface="Centaur" panose="02030504050205020304" pitchFamily="18" charset="0"/>
              </a:rPr>
              <a:t>.</a:t>
            </a:r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2927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8268481-3E38-44CB-94D7-64B8EEBE4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9" y="1324007"/>
            <a:ext cx="5400659" cy="39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A1994A-D411-4571-8C6A-42C33B93A9C3}"/>
              </a:ext>
            </a:extLst>
          </p:cNvPr>
          <p:cNvSpPr/>
          <p:nvPr/>
        </p:nvSpPr>
        <p:spPr>
          <a:xfrm>
            <a:off x="1809569" y="604842"/>
            <a:ext cx="8572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Theoretical Minimal Error Probability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endParaRPr lang="en-US" altLang="zh-CN" sz="28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6C7ABD-4547-48DE-9DCB-A8B1284D7EA7}"/>
              </a:ext>
            </a:extLst>
          </p:cNvPr>
          <p:cNvSpPr/>
          <p:nvPr/>
        </p:nvSpPr>
        <p:spPr>
          <a:xfrm>
            <a:off x="2343905" y="5252812"/>
            <a:ext cx="80385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The greater the “</a:t>
            </a:r>
            <a:r>
              <a:rPr lang="en-US" altLang="zh-CN" sz="3200" dirty="0" err="1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separatibility</a:t>
            </a:r>
            <a:r>
              <a:rPr lang="en-US" altLang="zh-CN" sz="32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” between two classes along the feature(s), the lower the minimal error.</a:t>
            </a:r>
            <a:endParaRPr lang="en-US" altLang="zh-CN" sz="3200" b="1" i="1" dirty="0">
              <a:solidFill>
                <a:srgbClr val="282829"/>
              </a:solidFill>
              <a:latin typeface="Centaur" panose="02030504050205020304" pitchFamily="18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437479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C1D2D4B-7931-4145-86EE-636156EE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6" y="1458949"/>
            <a:ext cx="6483667" cy="47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2BC412-430B-42F0-B26A-872C7782185E}"/>
              </a:ext>
            </a:extLst>
          </p:cNvPr>
          <p:cNvSpPr/>
          <p:nvPr/>
        </p:nvSpPr>
        <p:spPr>
          <a:xfrm>
            <a:off x="1181173" y="604842"/>
            <a:ext cx="9829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Adding Feature(s) to Increase </a:t>
            </a:r>
            <a:r>
              <a:rPr lang="en-US" altLang="zh-CN" sz="2800" spc="600" dirty="0" err="1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Separatibility</a:t>
            </a:r>
            <a:endParaRPr lang="en-US" altLang="zh-CN" sz="28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3AC1A7-9A97-4DDE-9DD9-B35EC00491FD}"/>
              </a:ext>
            </a:extLst>
          </p:cNvPr>
          <p:cNvSpPr/>
          <p:nvPr/>
        </p:nvSpPr>
        <p:spPr>
          <a:xfrm>
            <a:off x="7215189" y="3429000"/>
            <a:ext cx="4239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One of the ways is to add new features, though most of the time </a:t>
            </a:r>
            <a:r>
              <a:rPr lang="en-US" altLang="zh-CN" sz="2800" dirty="0">
                <a:solidFill>
                  <a:srgbClr val="C00000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impractical</a:t>
            </a:r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. </a:t>
            </a:r>
          </a:p>
          <a:p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 </a:t>
            </a:r>
          </a:p>
          <a:p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This implies the </a:t>
            </a:r>
            <a:r>
              <a:rPr lang="en-US" altLang="zh-CN" sz="2800" dirty="0">
                <a:solidFill>
                  <a:srgbClr val="C00000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Curse of Dimensionality </a:t>
            </a:r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as well.</a:t>
            </a:r>
            <a:endParaRPr lang="en-US" altLang="zh-CN" sz="2800" b="1" i="1" dirty="0">
              <a:solidFill>
                <a:srgbClr val="282829"/>
              </a:solidFill>
              <a:latin typeface="Centaur" panose="02030504050205020304" pitchFamily="18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091355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779E58-6A4F-467F-8720-7AE667C2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5" y="73475"/>
            <a:ext cx="7009107" cy="67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DA34C-F6E9-4F14-863A-2395A8724D48}"/>
              </a:ext>
            </a:extLst>
          </p:cNvPr>
          <p:cNvSpPr/>
          <p:nvPr/>
        </p:nvSpPr>
        <p:spPr>
          <a:xfrm>
            <a:off x="7944087" y="2752767"/>
            <a:ext cx="387112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By Manipulating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Cardinality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of the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D3DCE8C-FB21-4A12-BDBF-BD2889816877}"/>
                  </a:ext>
                </a:extLst>
              </p:cNvPr>
              <p:cNvSpPr/>
              <p:nvPr/>
            </p:nvSpPr>
            <p:spPr>
              <a:xfrm>
                <a:off x="7944087" y="4473847"/>
                <a:ext cx="3508107" cy="187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solidFill>
                      <a:srgbClr val="282829"/>
                    </a:solidFill>
                    <a:latin typeface="Centaur" panose="02030504050205020304" pitchFamily="18" charset="0"/>
                    <a:cs typeface="Arabic Typesetting" panose="020B0604020202020204" pitchFamily="66" charset="-78"/>
                  </a:rPr>
                  <a:t>By altering the 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Centaur" panose="02030504050205020304" pitchFamily="18" charset="0"/>
                    <a:cs typeface="Arabic Typesetting" panose="020B0604020202020204" pitchFamily="66" charset="-78"/>
                  </a:rPr>
                  <a:t>Priors</a:t>
                </a:r>
                <a:r>
                  <a:rPr lang="en-US" altLang="zh-CN" sz="2800" dirty="0">
                    <a:solidFill>
                      <a:srgbClr val="282829"/>
                    </a:solidFill>
                    <a:latin typeface="Centaur" panose="02030504050205020304" pitchFamily="18" charset="0"/>
                    <a:cs typeface="Arabic Typesetting" panose="020B0604020202020204" pitchFamily="66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b="0" i="0" dirty="0">
                    <a:solidFill>
                      <a:srgbClr val="292929"/>
                    </a:solidFill>
                    <a:effectLst/>
                    <a:latin typeface="Centaur" panose="02030504050205020304" pitchFamily="18" charset="0"/>
                  </a:rPr>
                  <a:t> &amp;</a:t>
                </a:r>
                <a:r>
                  <a:rPr lang="en-US" sz="2800" dirty="0">
                    <a:solidFill>
                      <a:srgbClr val="292929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rgbClr val="282829"/>
                    </a:solidFill>
                    <a:latin typeface="Centaur" panose="02030504050205020304" pitchFamily="18" charset="0"/>
                    <a:cs typeface="Arabic Typesetting" panose="020B0604020202020204" pitchFamily="66" charset="-78"/>
                  </a:rPr>
                  <a:t>, the minimal error probability is reduced. </a:t>
                </a:r>
                <a:endParaRPr lang="en-US" altLang="zh-CN" sz="2800" b="1" i="1" dirty="0">
                  <a:solidFill>
                    <a:srgbClr val="282829"/>
                  </a:solidFill>
                  <a:latin typeface="Centaur" panose="02030504050205020304" pitchFamily="18" charset="0"/>
                  <a:cs typeface="Arabic Typesetting" panose="020B0604020202020204" pitchFamily="66" charset="-78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D3DCE8C-FB21-4A12-BDBF-BD2889816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87" y="4473847"/>
                <a:ext cx="3508107" cy="1877437"/>
              </a:xfrm>
              <a:prstGeom prst="rect">
                <a:avLst/>
              </a:prstGeom>
              <a:blipFill>
                <a:blip r:embed="rId3"/>
                <a:stretch>
                  <a:fillRect l="-3472" t="-3571" r="-5035" b="-4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0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2319305-04D9-40BE-A86C-7A71A5DE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1" y="1128062"/>
            <a:ext cx="7019879" cy="524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59CB37-8035-43D9-B96A-0F913404B321}"/>
              </a:ext>
            </a:extLst>
          </p:cNvPr>
          <p:cNvSpPr/>
          <p:nvPr/>
        </p:nvSpPr>
        <p:spPr>
          <a:xfrm>
            <a:off x="3023716" y="604842"/>
            <a:ext cx="6144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Example: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Naïve Detector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endParaRPr lang="en-US" altLang="zh-CN" sz="28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8F8716-D92F-4D2E-98A3-6CE2747B5F8A}"/>
              </a:ext>
            </a:extLst>
          </p:cNvPr>
          <p:cNvSpPr/>
          <p:nvPr/>
        </p:nvSpPr>
        <p:spPr>
          <a:xfrm>
            <a:off x="7359889" y="4868163"/>
            <a:ext cx="40141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In reality, the </a:t>
            </a:r>
            <a:r>
              <a:rPr lang="en-US" altLang="zh-CN" sz="2800" dirty="0">
                <a:solidFill>
                  <a:srgbClr val="C00000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cost</a:t>
            </a:r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 of false positivity &amp; false negativity are not always symmetrical.</a:t>
            </a:r>
            <a:endParaRPr lang="en-US" altLang="zh-CN" sz="2400" dirty="0">
              <a:solidFill>
                <a:srgbClr val="282829"/>
              </a:solidFill>
              <a:latin typeface="Centaur" panose="02030504050205020304" pitchFamily="18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8003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51AB21-7DA0-42C8-8128-34AC59596B6E}"/>
              </a:ext>
            </a:extLst>
          </p:cNvPr>
          <p:cNvGrpSpPr/>
          <p:nvPr/>
        </p:nvGrpSpPr>
        <p:grpSpPr>
          <a:xfrm>
            <a:off x="990382" y="634008"/>
            <a:ext cx="10211236" cy="2705048"/>
            <a:chOff x="738941" y="1260383"/>
            <a:chExt cx="10211236" cy="27050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22919A-759B-4DC7-BA55-D11E35B26312}"/>
                </a:ext>
              </a:extLst>
            </p:cNvPr>
            <p:cNvSpPr/>
            <p:nvPr/>
          </p:nvSpPr>
          <p:spPr>
            <a:xfrm>
              <a:off x="738941" y="1260383"/>
              <a:ext cx="91703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282829"/>
                  </a:solidFill>
                  <a:latin typeface="Centaur" panose="02030504050205020304" pitchFamily="18" charset="0"/>
                  <a:cs typeface="Arabic Typesetting" panose="020B0604020202020204" pitchFamily="66" charset="-78"/>
                </a:rPr>
                <a:t>The estimation of the cost:</a:t>
              </a:r>
              <a:endParaRPr lang="en-US" altLang="zh-CN" sz="24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69F2BEE-4F0D-427E-AA6E-B305E3ACF0BE}"/>
                    </a:ext>
                  </a:extLst>
                </p:cNvPr>
                <p:cNvSpPr txBox="1"/>
                <p:nvPr/>
              </p:nvSpPr>
              <p:spPr>
                <a:xfrm>
                  <a:off x="1280479" y="1783603"/>
                  <a:ext cx="9669698" cy="717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𝑝𝑟𝑒𝑑𝑖𝑐𝑡𝑒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𝐹𝑁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𝑝𝑟𝑒𝑑𝑖𝑐𝑡𝑒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𝐹𝑃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69F2BEE-4F0D-427E-AA6E-B305E3ACF0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0479" y="1783603"/>
                  <a:ext cx="9669698" cy="7173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72A8022-6968-45D6-9A32-8C0C4DF62F5F}"/>
                    </a:ext>
                  </a:extLst>
                </p:cNvPr>
                <p:cNvSpPr txBox="1"/>
                <p:nvPr/>
              </p:nvSpPr>
              <p:spPr>
                <a:xfrm>
                  <a:off x="2176602" y="2540169"/>
                  <a:ext cx="6949643" cy="14252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𝑝𝑟𝑒𝑑𝑖𝑐𝑡𝑒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𝑝𝑟𝑒𝑑𝑖𝑐𝑡𝑒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𝐹𝑁</m:t>
                            </m:r>
                          </m:sub>
                        </m:sSub>
                      </m:oMath>
                    </m:oMathPara>
                  </a14:m>
                  <a:endPara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US" sz="2000" b="0" dirty="0">
                      <a:ea typeface="Cambria Math" panose="02040503050406030204" pitchFamily="18" charset="0"/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𝑡𝑟𝑢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𝑝𝑟𝑒𝑑𝑖𝑐𝑡𝑒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𝑝𝑟𝑒𝑑𝑖𝑐𝑡𝑒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72A8022-6968-45D6-9A32-8C0C4DF62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602" y="2540169"/>
                  <a:ext cx="6949643" cy="1425262"/>
                </a:xfrm>
                <a:prstGeom prst="rect">
                  <a:avLst/>
                </a:prstGeom>
                <a:blipFill>
                  <a:blip r:embed="rId3"/>
                  <a:stretch>
                    <a:fillRect b="-34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59A95E-145C-4A87-AA81-BAE57D1A0490}"/>
              </a:ext>
            </a:extLst>
          </p:cNvPr>
          <p:cNvGrpSpPr/>
          <p:nvPr/>
        </p:nvGrpSpPr>
        <p:grpSpPr>
          <a:xfrm>
            <a:off x="3296068" y="3891969"/>
            <a:ext cx="6367650" cy="2521705"/>
            <a:chOff x="3277214" y="4184200"/>
            <a:chExt cx="6367650" cy="2521705"/>
          </a:xfrm>
        </p:grpSpPr>
        <p:pic>
          <p:nvPicPr>
            <p:cNvPr id="6" name="Picture 2" descr="Index of /~david/courses/perception/lecturenotes/sdt">
              <a:extLst>
                <a:ext uri="{FF2B5EF4-FFF2-40B4-BE49-F238E27FC236}">
                  <a16:creationId xmlns:a16="http://schemas.microsoft.com/office/drawing/2014/main" id="{CE777EF7-0F51-41B7-885F-4DBB1F05A6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65" b="7901"/>
            <a:stretch/>
          </p:blipFill>
          <p:spPr bwMode="auto">
            <a:xfrm>
              <a:off x="3277214" y="4184200"/>
              <a:ext cx="6367650" cy="2521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24104A-040F-4F80-BE54-A9A3D3497F18}"/>
                </a:ext>
              </a:extLst>
            </p:cNvPr>
            <p:cNvSpPr txBox="1"/>
            <p:nvPr/>
          </p:nvSpPr>
          <p:spPr>
            <a:xfrm>
              <a:off x="4703975" y="4184200"/>
              <a:ext cx="77299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C0</a:t>
              </a:r>
              <a:endParaRPr lang="en-US" sz="2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61ECC1-DCF0-4138-868C-AF9D9A96C539}"/>
                </a:ext>
              </a:extLst>
            </p:cNvPr>
            <p:cNvSpPr txBox="1"/>
            <p:nvPr/>
          </p:nvSpPr>
          <p:spPr>
            <a:xfrm>
              <a:off x="7174419" y="4184200"/>
              <a:ext cx="77299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C1</a:t>
              </a:r>
              <a:endParaRPr lang="en-US" sz="2800" dirty="0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FDF10B-2D70-4838-9915-CE928EE2C08B}"/>
              </a:ext>
            </a:extLst>
          </p:cNvPr>
          <p:cNvCxnSpPr/>
          <p:nvPr/>
        </p:nvCxnSpPr>
        <p:spPr>
          <a:xfrm>
            <a:off x="6764784" y="3891969"/>
            <a:ext cx="0" cy="2420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9612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ABBB9E-F1AA-4881-8369-495899160BA3}"/>
              </a:ext>
            </a:extLst>
          </p:cNvPr>
          <p:cNvGrpSpPr/>
          <p:nvPr/>
        </p:nvGrpSpPr>
        <p:grpSpPr>
          <a:xfrm>
            <a:off x="3296068" y="3891969"/>
            <a:ext cx="6367650" cy="2521705"/>
            <a:chOff x="3277214" y="4184200"/>
            <a:chExt cx="6367650" cy="2521705"/>
          </a:xfrm>
        </p:grpSpPr>
        <p:pic>
          <p:nvPicPr>
            <p:cNvPr id="7" name="Picture 2" descr="Index of /~david/courses/perception/lecturenotes/sdt">
              <a:extLst>
                <a:ext uri="{FF2B5EF4-FFF2-40B4-BE49-F238E27FC236}">
                  <a16:creationId xmlns:a16="http://schemas.microsoft.com/office/drawing/2014/main" id="{5EC45EAC-23F3-4AE8-A7C7-62589E44E9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65" b="7901"/>
            <a:stretch/>
          </p:blipFill>
          <p:spPr bwMode="auto">
            <a:xfrm>
              <a:off x="3277214" y="4184200"/>
              <a:ext cx="6367650" cy="2521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263689-2608-499C-80D0-A28798C92789}"/>
                </a:ext>
              </a:extLst>
            </p:cNvPr>
            <p:cNvSpPr txBox="1"/>
            <p:nvPr/>
          </p:nvSpPr>
          <p:spPr>
            <a:xfrm>
              <a:off x="4703975" y="4184200"/>
              <a:ext cx="77299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C0</a:t>
              </a:r>
              <a:endParaRPr lang="en-US" sz="2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65510-EEBF-41F9-902B-D53897F245C4}"/>
                </a:ext>
              </a:extLst>
            </p:cNvPr>
            <p:cNvSpPr txBox="1"/>
            <p:nvPr/>
          </p:nvSpPr>
          <p:spPr>
            <a:xfrm>
              <a:off x="7174419" y="4184200"/>
              <a:ext cx="77299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C1</a:t>
              </a:r>
              <a:endParaRPr lang="en-US" sz="280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85D172-EDC2-4A6E-9B90-44CA5EB1AACB}"/>
              </a:ext>
            </a:extLst>
          </p:cNvPr>
          <p:cNvCxnSpPr/>
          <p:nvPr/>
        </p:nvCxnSpPr>
        <p:spPr>
          <a:xfrm>
            <a:off x="6374154" y="3891969"/>
            <a:ext cx="0" cy="2420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6AE205-359A-45E6-B9F5-47AB0ADCDB06}"/>
              </a:ext>
            </a:extLst>
          </p:cNvPr>
          <p:cNvSpPr txBox="1"/>
          <p:nvPr/>
        </p:nvSpPr>
        <p:spPr>
          <a:xfrm>
            <a:off x="6179723" y="350976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*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50705-F77B-441D-B73D-922141643C04}"/>
              </a:ext>
            </a:extLst>
          </p:cNvPr>
          <p:cNvGrpSpPr/>
          <p:nvPr/>
        </p:nvGrpSpPr>
        <p:grpSpPr>
          <a:xfrm>
            <a:off x="837604" y="760561"/>
            <a:ext cx="10516792" cy="2045094"/>
            <a:chOff x="586163" y="1386936"/>
            <a:chExt cx="10516792" cy="20450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AED4BA-0A4D-4D7A-AE07-0D102DF80E24}"/>
                </a:ext>
              </a:extLst>
            </p:cNvPr>
            <p:cNvSpPr/>
            <p:nvPr/>
          </p:nvSpPr>
          <p:spPr>
            <a:xfrm>
              <a:off x="659220" y="1386936"/>
              <a:ext cx="91703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282829"/>
                  </a:solidFill>
                  <a:latin typeface="Centaur" panose="02030504050205020304" pitchFamily="18" charset="0"/>
                  <a:cs typeface="Arabic Typesetting" panose="020B0604020202020204" pitchFamily="66" charset="-78"/>
                </a:rPr>
                <a:t>The optimal cost-based classification criterion:</a:t>
              </a:r>
              <a:endParaRPr lang="en-US" altLang="zh-CN" sz="24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30E096-5A11-4890-AF1E-B7EA9B6C80B2}"/>
                    </a:ext>
                  </a:extLst>
                </p:cNvPr>
                <p:cNvSpPr txBox="1"/>
                <p:nvPr/>
              </p:nvSpPr>
              <p:spPr>
                <a:xfrm>
                  <a:off x="586163" y="2292359"/>
                  <a:ext cx="10516792" cy="11396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0               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𝑡𝑟𝑢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𝑝𝑟𝑒𝑑𝑖𝑐𝑡𝑒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𝐹𝑁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𝑡𝑟𝑢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𝑝𝑟𝑒𝑑𝑖𝑐𝑡𝑒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𝑡𝑟𝑢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𝑝𝑟𝑒𝑑𝑖𝑐𝑡𝑒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𝐹𝑁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𝑡𝑟𝑢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𝑝𝑟𝑒𝑑𝑖𝑐𝑡𝑒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𝑜𝑟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0   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𝑡𝑟𝑢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𝑝𝑟𝑒𝑑𝑖𝑐𝑡𝑒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𝐹𝑁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𝑡𝑟𝑢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𝑝𝑟𝑒𝑑𝑖𝑐𝑡𝑒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30E096-5A11-4890-AF1E-B7EA9B6C8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163" y="2292359"/>
                  <a:ext cx="10516792" cy="11396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23018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B3BE20-3613-4258-B86E-7D713141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68" y="1240658"/>
            <a:ext cx="10431262" cy="419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73D4A5-356C-43F9-BF63-CA44BEE708D8}"/>
              </a:ext>
            </a:extLst>
          </p:cNvPr>
          <p:cNvSpPr/>
          <p:nvPr/>
        </p:nvSpPr>
        <p:spPr>
          <a:xfrm>
            <a:off x="915880" y="5438970"/>
            <a:ext cx="10360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We </a:t>
            </a:r>
            <a:r>
              <a:rPr lang="en-US" altLang="zh-CN" sz="2800" dirty="0">
                <a:solidFill>
                  <a:srgbClr val="C00000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redefine our objective function</a:t>
            </a:r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: we don’t target the best accuracy but look for the </a:t>
            </a:r>
            <a:r>
              <a:rPr lang="en-US" altLang="zh-CN" sz="2800" dirty="0">
                <a:solidFill>
                  <a:srgbClr val="C00000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lowest prediction cost </a:t>
            </a:r>
            <a:r>
              <a:rPr lang="en-US" altLang="zh-CN" sz="28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instead.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756836-B4CB-4CA9-A933-414C14F65F82}"/>
              </a:ext>
            </a:extLst>
          </p:cNvPr>
          <p:cNvSpPr/>
          <p:nvPr/>
        </p:nvSpPr>
        <p:spPr>
          <a:xfrm>
            <a:off x="1762983" y="533351"/>
            <a:ext cx="86660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By Adjusting the </a:t>
            </a:r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Threshold</a:t>
            </a:r>
          </a:p>
        </p:txBody>
      </p:sp>
    </p:spTree>
    <p:extLst>
      <p:ext uri="{BB962C8B-B14F-4D97-AF65-F5344CB8AC3E}">
        <p14:creationId xmlns:p14="http://schemas.microsoft.com/office/powerpoint/2010/main" val="40633045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1782395"/>
            <a:ext cx="45609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Linear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 Validation</a:t>
            </a:r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89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4664" y="362967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0780" y="3446476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0781" y="4092807"/>
            <a:ext cx="763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Why regularize?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Technique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Ridge Regression and LASSO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B3F24-AA31-4AA0-AAF0-A190B2B0EBF2}"/>
              </a:ext>
            </a:extLst>
          </p:cNvPr>
          <p:cNvSpPr txBox="1"/>
          <p:nvPr/>
        </p:nvSpPr>
        <p:spPr>
          <a:xfrm>
            <a:off x="2920777" y="2734157"/>
            <a:ext cx="783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600" dirty="0"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Cross-Validation &amp; Grid Search Method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4DE96E-7281-4D13-8408-36BE02AF68CB}"/>
              </a:ext>
            </a:extLst>
          </p:cNvPr>
          <p:cNvSpPr/>
          <p:nvPr/>
        </p:nvSpPr>
        <p:spPr>
          <a:xfrm>
            <a:off x="2373624" y="291735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05813-882E-4442-B531-5D6F6F323FBC}"/>
              </a:ext>
            </a:extLst>
          </p:cNvPr>
          <p:cNvSpPr txBox="1"/>
          <p:nvPr/>
        </p:nvSpPr>
        <p:spPr>
          <a:xfrm>
            <a:off x="2920777" y="82707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Bias-Variance Tradeoff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FE30E-161D-4AA0-9D43-5B1090862653}"/>
              </a:ext>
            </a:extLst>
          </p:cNvPr>
          <p:cNvSpPr/>
          <p:nvPr/>
        </p:nvSpPr>
        <p:spPr>
          <a:xfrm>
            <a:off x="2386885" y="1010273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ED59-952C-4AD1-9800-7B948E9833CE}"/>
              </a:ext>
            </a:extLst>
          </p:cNvPr>
          <p:cNvSpPr txBox="1"/>
          <p:nvPr/>
        </p:nvSpPr>
        <p:spPr>
          <a:xfrm>
            <a:off x="2920778" y="1467840"/>
            <a:ext cx="763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of Bias-Variance Tradeoff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Decomposition of MSE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07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610FB-8CF2-44BF-85F1-C854C6D5C862}"/>
              </a:ext>
            </a:extLst>
          </p:cNvPr>
          <p:cNvSpPr/>
          <p:nvPr/>
        </p:nvSpPr>
        <p:spPr>
          <a:xfrm>
            <a:off x="1502968" y="719964"/>
            <a:ext cx="6022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Multi</a:t>
            </a:r>
            <a:r>
              <a:rPr kumimoji="0" lang="en-US" altLang="zh-CN" sz="2800" b="0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ple</a:t>
            </a: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EF7DB-B2FD-4FE3-87C3-E6A1B262D9E5}"/>
                  </a:ext>
                </a:extLst>
              </p:cNvPr>
              <p:cNvSpPr txBox="1"/>
              <p:nvPr/>
            </p:nvSpPr>
            <p:spPr>
              <a:xfrm>
                <a:off x="8179190" y="2767308"/>
                <a:ext cx="3141785" cy="1079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EF7DB-B2FD-4FE3-87C3-E6A1B262D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190" y="2767308"/>
                <a:ext cx="3141785" cy="1079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143A64-8A19-4AE1-BAA3-6CE228CF752F}"/>
                  </a:ext>
                </a:extLst>
              </p:cNvPr>
              <p:cNvSpPr/>
              <p:nvPr/>
            </p:nvSpPr>
            <p:spPr>
              <a:xfrm>
                <a:off x="8166592" y="4404853"/>
                <a:ext cx="3571234" cy="196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pc="6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pc="6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pc="6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pc="6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2400" b="0" i="0" spc="6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m:t>Intercept</m:t>
                      </m:r>
                    </m:oMath>
                  </m:oMathPara>
                </a14:m>
                <a:endParaRPr lang="en-US" altLang="zh-CN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  <a:p>
                <a:pPr lvl="0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(Bias)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400" b="0" i="0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:</m:t>
                    </m:r>
                  </m:oMath>
                </a14:m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Slope</a:t>
                </a:r>
              </a:p>
              <a:p>
                <a:pPr lvl="0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(Regression </a:t>
                </a:r>
              </a:p>
              <a:p>
                <a:pPr lvl="0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 Coefficient)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143A64-8A19-4AE1-BAA3-6CE228CF7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592" y="4404853"/>
                <a:ext cx="3571234" cy="1967526"/>
              </a:xfrm>
              <a:prstGeom prst="rect">
                <a:avLst/>
              </a:prstGeom>
              <a:blipFill>
                <a:blip r:embed="rId4"/>
                <a:stretch>
                  <a:fillRect r="-1709" b="-6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Linear Regression in Machine Learning Definition, Advantage &amp; uses">
            <a:extLst>
              <a:ext uri="{FF2B5EF4-FFF2-40B4-BE49-F238E27FC236}">
                <a16:creationId xmlns:a16="http://schemas.microsoft.com/office/drawing/2014/main" id="{6BD7281F-6C1E-4837-AD23-BD17A8E6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39" y="1636672"/>
            <a:ext cx="6534651" cy="45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2131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4664" y="362967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0780" y="3446476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0781" y="4092807"/>
            <a:ext cx="763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Why regularize?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Technique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Ridge Regression and LASSO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B3F24-AA31-4AA0-AAF0-A190B2B0EBF2}"/>
              </a:ext>
            </a:extLst>
          </p:cNvPr>
          <p:cNvSpPr txBox="1"/>
          <p:nvPr/>
        </p:nvSpPr>
        <p:spPr>
          <a:xfrm>
            <a:off x="2920777" y="2734157"/>
            <a:ext cx="783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600" dirty="0">
                <a:solidFill>
                  <a:prstClr val="white">
                    <a:lumMod val="75000"/>
                  </a:prstClr>
                </a:solidFill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Cross-Validation &amp; Grid Search Method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4DE96E-7281-4D13-8408-36BE02AF68CB}"/>
              </a:ext>
            </a:extLst>
          </p:cNvPr>
          <p:cNvSpPr/>
          <p:nvPr/>
        </p:nvSpPr>
        <p:spPr>
          <a:xfrm>
            <a:off x="2373624" y="291735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05813-882E-4442-B531-5D6F6F323FBC}"/>
              </a:ext>
            </a:extLst>
          </p:cNvPr>
          <p:cNvSpPr txBox="1"/>
          <p:nvPr/>
        </p:nvSpPr>
        <p:spPr>
          <a:xfrm>
            <a:off x="2920777" y="82707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Bias-Variance Tradeoff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FE30E-161D-4AA0-9D43-5B1090862653}"/>
              </a:ext>
            </a:extLst>
          </p:cNvPr>
          <p:cNvSpPr/>
          <p:nvPr/>
        </p:nvSpPr>
        <p:spPr>
          <a:xfrm>
            <a:off x="2386885" y="1010273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ED59-952C-4AD1-9800-7B948E9833CE}"/>
              </a:ext>
            </a:extLst>
          </p:cNvPr>
          <p:cNvSpPr txBox="1"/>
          <p:nvPr/>
        </p:nvSpPr>
        <p:spPr>
          <a:xfrm>
            <a:off x="2920778" y="1467840"/>
            <a:ext cx="763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of Bias-Variance Tradeoff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Decomposition of MSE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5549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ssecting Bias vs. Variance Tradeoff In Machine Learning | PERPETUAL ENIGMA">
            <a:extLst>
              <a:ext uri="{FF2B5EF4-FFF2-40B4-BE49-F238E27FC236}">
                <a16:creationId xmlns:a16="http://schemas.microsoft.com/office/drawing/2014/main" id="{4B99BD98-3A9E-4C61-B6E3-537EA0FD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99" y="736164"/>
            <a:ext cx="7441558" cy="566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865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ias-variance tradeoff | Data science learning, Data science, Machine  learning">
            <a:extLst>
              <a:ext uri="{FF2B5EF4-FFF2-40B4-BE49-F238E27FC236}">
                <a16:creationId xmlns:a16="http://schemas.microsoft.com/office/drawing/2014/main" id="{9A512A20-6C5A-42B0-B121-2F80A1168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5"/>
          <a:stretch/>
        </p:blipFill>
        <p:spPr bwMode="auto">
          <a:xfrm>
            <a:off x="2567068" y="1102727"/>
            <a:ext cx="7057864" cy="465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917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ias Variance Trade-Off - Andrea Perlato">
            <a:extLst>
              <a:ext uri="{FF2B5EF4-FFF2-40B4-BE49-F238E27FC236}">
                <a16:creationId xmlns:a16="http://schemas.microsoft.com/office/drawing/2014/main" id="{7740A2EC-4BCD-431A-86D8-20AE6B46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1" y="1270535"/>
            <a:ext cx="10753817" cy="43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9132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ormal distribution">
            <a:extLst>
              <a:ext uri="{FF2B5EF4-FFF2-40B4-BE49-F238E27FC236}">
                <a16:creationId xmlns:a16="http://schemas.microsoft.com/office/drawing/2014/main" id="{99A406CA-2DD3-4EC4-AE12-08561A69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51" y="2889309"/>
            <a:ext cx="5008271" cy="13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ormal distribution">
            <a:extLst>
              <a:ext uri="{FF2B5EF4-FFF2-40B4-BE49-F238E27FC236}">
                <a16:creationId xmlns:a16="http://schemas.microsoft.com/office/drawing/2014/main" id="{8EDC7ABA-3D81-4E0B-855E-83E1587C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189" y="1445051"/>
            <a:ext cx="5008271" cy="13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rmal distribution">
            <a:extLst>
              <a:ext uri="{FF2B5EF4-FFF2-40B4-BE49-F238E27FC236}">
                <a16:creationId xmlns:a16="http://schemas.microsoft.com/office/drawing/2014/main" id="{ABB8617B-FCC0-4A70-8474-5C29B4BE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7" y="4292841"/>
            <a:ext cx="9291001" cy="13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169AF1-57B1-4273-8727-A5AAC98EAE93}"/>
              </a:ext>
            </a:extLst>
          </p:cNvPr>
          <p:cNvCxnSpPr/>
          <p:nvPr/>
        </p:nvCxnSpPr>
        <p:spPr>
          <a:xfrm>
            <a:off x="4749553" y="594803"/>
            <a:ext cx="0" cy="56018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99DC1D-7142-49F2-B8CE-2F1A194E6F35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5264325" y="1445051"/>
            <a:ext cx="0" cy="1323442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C252087-3407-416C-B5D5-B980E8E2579F}"/>
              </a:ext>
            </a:extLst>
          </p:cNvPr>
          <p:cNvSpPr/>
          <p:nvPr/>
        </p:nvSpPr>
        <p:spPr>
          <a:xfrm>
            <a:off x="7623121" y="1783606"/>
            <a:ext cx="3543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Greater bias, greater MSE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81AB2-46AB-4E11-BAEA-8C91DE7096CA}"/>
              </a:ext>
            </a:extLst>
          </p:cNvPr>
          <p:cNvSpPr/>
          <p:nvPr/>
        </p:nvSpPr>
        <p:spPr>
          <a:xfrm>
            <a:off x="7443002" y="4631396"/>
            <a:ext cx="4274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Greater variance, greater MSE</a:t>
            </a:r>
          </a:p>
        </p:txBody>
      </p:sp>
    </p:spTree>
    <p:extLst>
      <p:ext uri="{BB962C8B-B14F-4D97-AF65-F5344CB8AC3E}">
        <p14:creationId xmlns:p14="http://schemas.microsoft.com/office/powerpoint/2010/main" val="29162277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nderstanding Bias-Variance Trade-off in Machine-Learning. | by Vinay  Venkata Ramesh | Medium">
            <a:extLst>
              <a:ext uri="{FF2B5EF4-FFF2-40B4-BE49-F238E27FC236}">
                <a16:creationId xmlns:a16="http://schemas.microsoft.com/office/drawing/2014/main" id="{0B0F4E69-DF2D-4ABC-9BB5-49917213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74" y="905433"/>
            <a:ext cx="8614048" cy="4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BD3D1321-6A58-47F2-BE2C-47F06661B94D}"/>
              </a:ext>
            </a:extLst>
          </p:cNvPr>
          <p:cNvSpPr txBox="1">
            <a:spLocks/>
          </p:cNvSpPr>
          <p:nvPr/>
        </p:nvSpPr>
        <p:spPr>
          <a:xfrm>
            <a:off x="3574032" y="5495956"/>
            <a:ext cx="5043931" cy="45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Bias-Variance Tradeoff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588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8">
            <a:extLst>
              <a:ext uri="{FF2B5EF4-FFF2-40B4-BE49-F238E27FC236}">
                <a16:creationId xmlns:a16="http://schemas.microsoft.com/office/drawing/2014/main" id="{7E310140-B928-4280-8F14-5DD233A1421A}"/>
              </a:ext>
            </a:extLst>
          </p:cNvPr>
          <p:cNvSpPr txBox="1">
            <a:spLocks/>
          </p:cNvSpPr>
          <p:nvPr/>
        </p:nvSpPr>
        <p:spPr>
          <a:xfrm>
            <a:off x="4367814" y="5194112"/>
            <a:ext cx="8273989" cy="137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Practical Implication of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Bias-Variance Tradeoff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14340" name="Picture 4" descr="How Much Does a Succession Cost in Louisiana? | Andries Law Firm, LLC">
            <a:extLst>
              <a:ext uri="{FF2B5EF4-FFF2-40B4-BE49-F238E27FC236}">
                <a16:creationId xmlns:a16="http://schemas.microsoft.com/office/drawing/2014/main" id="{DE28D611-EBDD-42E5-B751-50C1735F4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05165" cy="68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749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oise: The new book from the authors of &amp;#39;Thinking, Fast and Slow&amp;#39; and  &amp;#39;Nudge&amp;#39;: Amazon.co.uk: Kahneman, Daniel, Sibony, Olivier, Sunstein, Cass  R.: 9780008308995: Books">
            <a:extLst>
              <a:ext uri="{FF2B5EF4-FFF2-40B4-BE49-F238E27FC236}">
                <a16:creationId xmlns:a16="http://schemas.microsoft.com/office/drawing/2014/main" id="{1F787035-F08E-4E3B-B929-CB7114D2D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53" y="745723"/>
            <a:ext cx="3484531" cy="536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Nobel Laureate Daniel Kahneman Born | CIE">
            <a:extLst>
              <a:ext uri="{FF2B5EF4-FFF2-40B4-BE49-F238E27FC236}">
                <a16:creationId xmlns:a16="http://schemas.microsoft.com/office/drawing/2014/main" id="{E205EF2F-D76A-47CD-884A-F111D790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2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全新】雜訊：人類判斷的缺陷／丹尼爾．康納曼／天下文化／9789865251796 | 蝦皮購物">
            <a:extLst>
              <a:ext uri="{FF2B5EF4-FFF2-40B4-BE49-F238E27FC236}">
                <a16:creationId xmlns:a16="http://schemas.microsoft.com/office/drawing/2014/main" id="{DB261D50-490B-46E1-9576-0C7E6420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114" y="4136994"/>
            <a:ext cx="2522368" cy="252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3661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4664" y="362967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0780" y="3446476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0781" y="4092807"/>
            <a:ext cx="763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Why regularize?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Technique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Ridge Regression and LASSO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B3F24-AA31-4AA0-AAF0-A190B2B0EBF2}"/>
              </a:ext>
            </a:extLst>
          </p:cNvPr>
          <p:cNvSpPr txBox="1"/>
          <p:nvPr/>
        </p:nvSpPr>
        <p:spPr>
          <a:xfrm>
            <a:off x="2920777" y="2734157"/>
            <a:ext cx="783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600" dirty="0">
                <a:solidFill>
                  <a:prstClr val="white">
                    <a:lumMod val="75000"/>
                  </a:prstClr>
                </a:solidFill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Cross-Validation &amp; Grid Search Method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4DE96E-7281-4D13-8408-36BE02AF68CB}"/>
              </a:ext>
            </a:extLst>
          </p:cNvPr>
          <p:cNvSpPr/>
          <p:nvPr/>
        </p:nvSpPr>
        <p:spPr>
          <a:xfrm>
            <a:off x="2373624" y="291735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05813-882E-4442-B531-5D6F6F323FBC}"/>
              </a:ext>
            </a:extLst>
          </p:cNvPr>
          <p:cNvSpPr txBox="1"/>
          <p:nvPr/>
        </p:nvSpPr>
        <p:spPr>
          <a:xfrm>
            <a:off x="2920777" y="82707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Bias-Variance Tradeoff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FE30E-161D-4AA0-9D43-5B1090862653}"/>
              </a:ext>
            </a:extLst>
          </p:cNvPr>
          <p:cNvSpPr/>
          <p:nvPr/>
        </p:nvSpPr>
        <p:spPr>
          <a:xfrm>
            <a:off x="2386885" y="1010273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ED59-952C-4AD1-9800-7B948E9833CE}"/>
              </a:ext>
            </a:extLst>
          </p:cNvPr>
          <p:cNvSpPr txBox="1"/>
          <p:nvPr/>
        </p:nvSpPr>
        <p:spPr>
          <a:xfrm>
            <a:off x="2920778" y="1467840"/>
            <a:ext cx="763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of Bias-Variance Tradeoff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Decomposition of MSE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3591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83CA4F25-49A0-438C-994E-2470A7F93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466" y="1326104"/>
            <a:ext cx="9193068" cy="471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27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y is gradient descent so bad at optimizing polynomial regression? - Cross  Validated">
            <a:extLst>
              <a:ext uri="{FF2B5EF4-FFF2-40B4-BE49-F238E27FC236}">
                <a16:creationId xmlns:a16="http://schemas.microsoft.com/office/drawing/2014/main" id="{E0C01614-FDA7-4966-A23F-7542F189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56" y="1636774"/>
            <a:ext cx="7295087" cy="43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B18F4-2CA6-46B4-9C84-A4F00A7F74A7}"/>
              </a:ext>
            </a:extLst>
          </p:cNvPr>
          <p:cNvSpPr/>
          <p:nvPr/>
        </p:nvSpPr>
        <p:spPr>
          <a:xfrm>
            <a:off x="2816383" y="808741"/>
            <a:ext cx="6559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Polynomial Regression Model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860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D73757F4-EFAA-479F-A0E2-7E8B84F5CADF}"/>
              </a:ext>
            </a:extLst>
          </p:cNvPr>
          <p:cNvSpPr txBox="1">
            <a:spLocks/>
          </p:cNvSpPr>
          <p:nvPr/>
        </p:nvSpPr>
        <p:spPr>
          <a:xfrm>
            <a:off x="3133461" y="794587"/>
            <a:ext cx="5925073" cy="90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Bias-Variance Tradeoff</a:t>
            </a:r>
            <a:endParaRPr kumimoji="0" lang="en-US" altLang="zh-CN" sz="3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3D1D-D80D-47B5-9E55-BFD3DE6E8F5E}"/>
                  </a:ext>
                </a:extLst>
              </p:cNvPr>
              <p:cNvSpPr/>
              <p:nvPr/>
            </p:nvSpPr>
            <p:spPr>
              <a:xfrm>
                <a:off x="468184" y="1304813"/>
                <a:ext cx="11255629" cy="5553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Theoretically,</a:t>
                </a:r>
                <a:r>
                  <a:rPr lang="zh-CN" altLang="en-US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the</a:t>
                </a:r>
                <a:r>
                  <a:rPr lang="zh-CN" altLang="en-US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MSE</a:t>
                </a:r>
                <a:r>
                  <a:rPr lang="zh-CN" altLang="en-US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can</a:t>
                </a:r>
                <a:r>
                  <a:rPr lang="zh-CN" altLang="en-US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be decomposed as</a:t>
                </a:r>
              </a:p>
              <a:p>
                <a:pPr lvl="0" algn="ctr">
                  <a:defRPr/>
                </a:pPr>
                <a:endParaRPr lang="en-US" altLang="zh-CN" sz="2400" spc="600" dirty="0"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lvl="0" algn="ctr">
                  <a:defRPr/>
                </a:pPr>
                <a:endParaRPr lang="en-US" altLang="zh-CN" sz="2400" spc="600" dirty="0"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  <a:p>
                <a:pPr lvl="0">
                  <a:defRPr/>
                </a:pPr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where</a:t>
                </a:r>
              </a:p>
              <a:p>
                <a:pPr lvl="0">
                  <a:defRPr/>
                </a:pPr>
                <a:endParaRPr lang="en-US" altLang="zh-CN" sz="2400" spc="600" dirty="0"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spc="600" smtClean="0"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𝑦</m:t>
                    </m:r>
                  </m:oMath>
                </a14:m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is a variable of interest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:r>
                  <a:rPr lang="en-US" altLang="zh-CN" sz="2400" spc="600" dirty="0">
                    <a:ea typeface="Lato Black" panose="020F0502020204030203" pitchFamily="34" charset="0"/>
                    <a:cs typeface="Lato Black" panose="020F0502020204030203" pitchFamily="34" charset="0"/>
                  </a:rPr>
                  <a:t>is the amount by which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would change estimating with different sample set from a mutual population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the error produced via estimating a real-life function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spc="600" dirty="0"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is the variance of residual, which is irreducible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altLang="zh-CN" sz="2400" spc="600" dirty="0"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3D1D-D80D-47B5-9E55-BFD3DE6E8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4" y="1304813"/>
                <a:ext cx="11255629" cy="5553187"/>
              </a:xfrm>
              <a:prstGeom prst="rect">
                <a:avLst/>
              </a:prstGeom>
              <a:blipFill>
                <a:blip r:embed="rId4"/>
                <a:stretch>
                  <a:fillRect l="-867" t="-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3645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C3055A-4ADD-47F3-96E2-4A73366A09AB}"/>
                  </a:ext>
                </a:extLst>
              </p:cNvPr>
              <p:cNvSpPr txBox="1"/>
              <p:nvPr/>
            </p:nvSpPr>
            <p:spPr>
              <a:xfrm>
                <a:off x="5847085" y="2973875"/>
                <a:ext cx="1769522" cy="455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</m:t>
                      </m:r>
                      <m:acc>
                        <m:accPr>
                          <m:chr m:val="̂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+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C3055A-4ADD-47F3-96E2-4A73366A0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85" y="2973875"/>
                <a:ext cx="1769522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56B567-1569-462F-8887-9901C0B73FB6}"/>
                  </a:ext>
                </a:extLst>
              </p:cNvPr>
              <p:cNvSpPr/>
              <p:nvPr/>
            </p:nvSpPr>
            <p:spPr>
              <a:xfrm>
                <a:off x="5521083" y="4072571"/>
                <a:ext cx="5271963" cy="1959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y</m:t>
                    </m:r>
                    <m:r>
                      <a:rPr kumimoji="0" lang="en-US" altLang="zh-CN" sz="2400" b="0" i="1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:</m:t>
                    </m:r>
                    <m:r>
                      <a:rPr kumimoji="0" lang="en-US" altLang="zh-CN" sz="2400" b="0" i="0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A </a:t>
                </a:r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Continuous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Response Variable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of Interest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4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</m:acc>
                    <m:r>
                      <a:rPr kumimoji="0" lang="en-US" altLang="zh-CN" sz="2400" b="0" i="0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</m:oMath>
                </a14:m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Regression Function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Lato Black" panose="020F0502020204030203" pitchFamily="34" charset="0"/>
                      </a:rPr>
                      <m:t>∈:</m:t>
                    </m:r>
                  </m:oMath>
                </a14:m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Random Error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56B567-1569-462F-8887-9901C0B73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83" y="4072571"/>
                <a:ext cx="5271963" cy="1959319"/>
              </a:xfrm>
              <a:prstGeom prst="rect">
                <a:avLst/>
              </a:prstGeom>
              <a:blipFill>
                <a:blip r:embed="rId3"/>
                <a:stretch>
                  <a:fillRect t="-2492" b="-6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Noisy Faces">
            <a:extLst>
              <a:ext uri="{FF2B5EF4-FFF2-40B4-BE49-F238E27FC236}">
                <a16:creationId xmlns:a16="http://schemas.microsoft.com/office/drawing/2014/main" id="{3DF393DB-C63E-43D6-A4E4-5CF7D044B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75" y="1559170"/>
            <a:ext cx="3151235" cy="447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74C81-43CD-40A9-BD51-3D9CD7EC8E3B}"/>
              </a:ext>
            </a:extLst>
          </p:cNvPr>
          <p:cNvSpPr/>
          <p:nvPr/>
        </p:nvSpPr>
        <p:spPr>
          <a:xfrm>
            <a:off x="949712" y="676354"/>
            <a:ext cx="10292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kumimoji="0" lang="en-US" altLang="zh-CN" sz="36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Conventional Use of Symbols</a:t>
            </a:r>
          </a:p>
        </p:txBody>
      </p:sp>
    </p:spTree>
    <p:extLst>
      <p:ext uri="{BB962C8B-B14F-4D97-AF65-F5344CB8AC3E}">
        <p14:creationId xmlns:p14="http://schemas.microsoft.com/office/powerpoint/2010/main" val="20247850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8">
                <a:extLst>
                  <a:ext uri="{FF2B5EF4-FFF2-40B4-BE49-F238E27FC236}">
                    <a16:creationId xmlns:a16="http://schemas.microsoft.com/office/drawing/2014/main" id="{0B01C845-C1F6-4C7C-A725-685A73B43B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87" y="1433936"/>
                <a:ext cx="10089826" cy="3688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CN" spc="300" noProof="0" dirty="0">
                    <a:solidFill>
                      <a:prstClr val="black"/>
                    </a:solidFill>
                    <a:latin typeface="Lato" panose="020F0502020204030203" pitchFamily="34" charset="0"/>
                    <a:ea typeface="Source Sans Pro" panose="020B0503030403020204" pitchFamily="34" charset="0"/>
                  </a:rPr>
                  <a:t>Some Notations Relate to Bias and Variance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Source Sans Pro" panose="020B0503030403020204" pitchFamily="34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en-US" altLang="zh-CN" sz="2400" spc="300" dirty="0">
                  <a:solidFill>
                    <a:prstClr val="black"/>
                  </a:solidFill>
                  <a:latin typeface="Lato" panose="020F0502020204030203" pitchFamily="34" charset="0"/>
                  <a:ea typeface="Source Sans Pro" panose="020B0503030403020204" pitchFamily="34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3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ource Sans Pro" panose="020B0503030403020204" pitchFamily="34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3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ource Sans Pro" panose="020B0503030403020204" pitchFamily="34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2400" b="0" i="1" u="none" strike="noStrike" kern="1200" cap="none" spc="3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ource Sans Pro" panose="020B0503030403020204" pitchFamily="34" charset="0"/>
                            <a:cs typeface="+mn-cs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Source Sans Pro" panose="020B0503030403020204" pitchFamily="34" charset="0"/>
                    <a:cs typeface="+mn-cs"/>
                  </a:rPr>
                  <a:t>: an</a:t>
                </a:r>
                <a:r>
                  <a:rPr kumimoji="0" lang="en-US" altLang="zh-CN" sz="2400" b="0" i="0" u="none" strike="noStrike" kern="1200" cap="none" spc="30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Source Sans Pro" panose="020B0503030403020204" pitchFamily="34" charset="0"/>
                    <a:cs typeface="+mn-cs"/>
                  </a:rPr>
                  <a:t> optimal regression function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sz="2400" i="1" spc="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altLang="zh-CN" sz="2400" i="1" spc="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 spc="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0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endParaRPr lang="en-US" sz="2400" dirty="0"/>
              </a:p>
              <a:p>
                <a:pPr>
                  <a:defRPr/>
                </a:pPr>
                <a:endParaRPr kumimoji="0" lang="en-US" altLang="zh-CN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Source Sans Pro" panose="020B0503030403020204" pitchFamily="34" charset="0"/>
                  <a:cs typeface="+mn-cs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spc="300" dirty="0">
                    <a:solidFill>
                      <a:prstClr val="black"/>
                    </a:solidFill>
                    <a:latin typeface="Lato" panose="020F0502020204030203" pitchFamily="34" charset="0"/>
                    <a:ea typeface="Source Sans Pro" panose="020B0503030403020204" pitchFamily="34" charset="0"/>
                  </a:rPr>
                  <a:t>: an estimate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altLang="zh-CN" sz="2400" i="1" spc="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 spc="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Source Sans Pro" panose="020B0503030403020204" pitchFamily="34" charset="0"/>
                    <a:cs typeface="+mn-cs"/>
                  </a:rPr>
                  <a:t> based on random sampling</a:t>
                </a:r>
              </a:p>
              <a:p>
                <a:pPr>
                  <a:defRPr/>
                </a:pPr>
                <a:endParaRPr lang="en-US" altLang="zh-CN" sz="2400" spc="300" dirty="0">
                  <a:solidFill>
                    <a:prstClr val="black"/>
                  </a:solidFill>
                  <a:latin typeface="Lato" panose="020F0502020204030203" pitchFamily="34" charset="0"/>
                  <a:ea typeface="Source Sans Pro" panose="020B0503030403020204" pitchFamily="34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altLang="zh-CN" sz="2400" i="1" spc="3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pc="3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Source Sans Pro" panose="020B0503030403020204" pitchFamily="34" charset="0"/>
                    <a:cs typeface="+mn-cs"/>
                  </a:rPr>
                  <a:t>: the expectation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en-US" altLang="zh-CN" sz="2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Source Sans Pro" panose="020B0503030403020204" pitchFamily="34" charset="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e>
                    </m:d>
                  </m:oMath>
                </a14:m>
                <a:endParaRPr kumimoji="0" lang="en-US" altLang="zh-CN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Source Sans Pro" panose="020B0503030403020204" pitchFamily="34" charset="0"/>
                  <a:cs typeface="+mn-cs"/>
                </a:endParaRPr>
              </a:p>
              <a:p>
                <a:pPr>
                  <a:defRPr/>
                </a:pPr>
                <a:endParaRPr kumimoji="0" lang="en-US" altLang="zh-CN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 panose="020F0502020204030203" pitchFamily="34" charset="0"/>
                  <a:ea typeface="Source Sans Pro" panose="020B05030304030202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3" name="Subtitle 8">
                <a:extLst>
                  <a:ext uri="{FF2B5EF4-FFF2-40B4-BE49-F238E27FC236}">
                    <a16:creationId xmlns:a16="http://schemas.microsoft.com/office/drawing/2014/main" id="{0B01C845-C1F6-4C7C-A725-685A73B43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87" y="1433936"/>
                <a:ext cx="10089826" cy="3688287"/>
              </a:xfrm>
              <a:prstGeom prst="rect">
                <a:avLst/>
              </a:prstGeom>
              <a:blipFill>
                <a:blip r:embed="rId2"/>
                <a:stretch>
                  <a:fillRect l="-785" t="-2810" b="-2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6649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CCB4FD-63B0-484E-AA23-59EC7C40C967}"/>
              </a:ext>
            </a:extLst>
          </p:cNvPr>
          <p:cNvSpPr/>
          <p:nvPr/>
        </p:nvSpPr>
        <p:spPr>
          <a:xfrm>
            <a:off x="3332745" y="840193"/>
            <a:ext cx="5516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Decomposition of MSE</a:t>
            </a:r>
            <a:endParaRPr lang="en-US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0AE18B-1168-4784-905B-94B2AF8FC4A4}"/>
              </a:ext>
            </a:extLst>
          </p:cNvPr>
          <p:cNvGrpSpPr/>
          <p:nvPr/>
        </p:nvGrpSpPr>
        <p:grpSpPr>
          <a:xfrm>
            <a:off x="1475912" y="1835438"/>
            <a:ext cx="9733820" cy="4328519"/>
            <a:chOff x="1785846" y="2331218"/>
            <a:chExt cx="9733820" cy="4328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D483FF-0458-4EA7-8DBA-AAD0BE4834D9}"/>
                    </a:ext>
                  </a:extLst>
                </p:cNvPr>
                <p:cNvSpPr txBox="1"/>
                <p:nvPr/>
              </p:nvSpPr>
              <p:spPr>
                <a:xfrm>
                  <a:off x="1785846" y="2331218"/>
                  <a:ext cx="5728363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 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 ∈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4D483FF-0458-4EA7-8DBA-AAD0BE483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846" y="2331218"/>
                  <a:ext cx="5728363" cy="5591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9093832-27F8-4AF4-A6D4-15A146059086}"/>
                    </a:ext>
                  </a:extLst>
                </p:cNvPr>
                <p:cNvSpPr txBox="1"/>
                <p:nvPr/>
              </p:nvSpPr>
              <p:spPr>
                <a:xfrm>
                  <a:off x="3878664" y="3024554"/>
                  <a:ext cx="4239559" cy="559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 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9093832-27F8-4AF4-A6D4-15A146059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664" y="3024554"/>
                  <a:ext cx="4239559" cy="5591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C00BD48-8DC9-41BA-A242-CC28DCB5A734}"/>
                    </a:ext>
                  </a:extLst>
                </p:cNvPr>
                <p:cNvSpPr/>
                <p:nvPr/>
              </p:nvSpPr>
              <p:spPr>
                <a:xfrm>
                  <a:off x="3786331" y="3717890"/>
                  <a:ext cx="4424224" cy="651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 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C00BD48-8DC9-41BA-A242-CC28DCB5A7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331" y="3717890"/>
                  <a:ext cx="4424224" cy="6514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3C78B07-1CB2-4FFB-9CF2-0C486D2E8C12}"/>
                    </a:ext>
                  </a:extLst>
                </p:cNvPr>
                <p:cNvSpPr/>
                <p:nvPr/>
              </p:nvSpPr>
              <p:spPr>
                <a:xfrm>
                  <a:off x="3733063" y="4503559"/>
                  <a:ext cx="6962804" cy="651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400" b="0" i="1" spc="30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pc="30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CN" sz="2400" b="0" i="1" spc="3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Source Sans Pro" panose="020B0503030403020204" pitchFamily="34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400" b="0" i="1" spc="30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pc="30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CN" sz="2400" b="0" i="1" spc="3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Source Sans Pro" panose="020B0503030403020204" pitchFamily="34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3C78B07-1CB2-4FFB-9CF2-0C486D2E8C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063" y="4503559"/>
                  <a:ext cx="6962804" cy="6514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8051AB-4DA8-427E-B751-E72251764600}"/>
                    </a:ext>
                  </a:extLst>
                </p:cNvPr>
                <p:cNvSpPr/>
                <p:nvPr/>
              </p:nvSpPr>
              <p:spPr>
                <a:xfrm>
                  <a:off x="3786331" y="5289228"/>
                  <a:ext cx="7733335" cy="651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400" b="0" i="1" spc="30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pc="30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 spc="3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ource Sans Pro" panose="020B0503030403020204" pitchFamily="34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CN" sz="2400" i="1" spc="3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Source Sans Pro" panose="020B0503030403020204" pitchFamily="34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58051AB-4DA8-427E-B751-E722517646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331" y="5289228"/>
                  <a:ext cx="7733335" cy="6514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18E3B6E-A9E5-406B-88CC-6D2BCF592BDD}"/>
                    </a:ext>
                  </a:extLst>
                </p:cNvPr>
                <p:cNvSpPr/>
                <p:nvPr/>
              </p:nvSpPr>
              <p:spPr>
                <a:xfrm>
                  <a:off x="3786331" y="6074897"/>
                  <a:ext cx="4926733" cy="584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18E3B6E-A9E5-406B-88CC-6D2BCF592B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331" y="6074897"/>
                  <a:ext cx="4926733" cy="5848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31031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 Conversation with Daniel Kahneman About “Noise” - By Evan Nesterak -  Behavioral Scientist">
            <a:extLst>
              <a:ext uri="{FF2B5EF4-FFF2-40B4-BE49-F238E27FC236}">
                <a16:creationId xmlns:a16="http://schemas.microsoft.com/office/drawing/2014/main" id="{B8CAA161-DCCB-4190-94CF-73A03750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91" y="1516240"/>
            <a:ext cx="10750858" cy="437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740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4664" y="362967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0780" y="3446476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0781" y="4092807"/>
            <a:ext cx="763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Why regularize?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Technique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Ridge Regression and LASSO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B3F24-AA31-4AA0-AAF0-A190B2B0EBF2}"/>
              </a:ext>
            </a:extLst>
          </p:cNvPr>
          <p:cNvSpPr txBox="1"/>
          <p:nvPr/>
        </p:nvSpPr>
        <p:spPr>
          <a:xfrm>
            <a:off x="2920777" y="2734157"/>
            <a:ext cx="783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600" dirty="0"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Cross-Validation &amp; Grid Search Method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4DE96E-7281-4D13-8408-36BE02AF68CB}"/>
              </a:ext>
            </a:extLst>
          </p:cNvPr>
          <p:cNvSpPr/>
          <p:nvPr/>
        </p:nvSpPr>
        <p:spPr>
          <a:xfrm>
            <a:off x="2373624" y="291735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05813-882E-4442-B531-5D6F6F323FBC}"/>
              </a:ext>
            </a:extLst>
          </p:cNvPr>
          <p:cNvSpPr txBox="1"/>
          <p:nvPr/>
        </p:nvSpPr>
        <p:spPr>
          <a:xfrm>
            <a:off x="2920777" y="82707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Bias-Variance Tradeoff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FE30E-161D-4AA0-9D43-5B1090862653}"/>
              </a:ext>
            </a:extLst>
          </p:cNvPr>
          <p:cNvSpPr/>
          <p:nvPr/>
        </p:nvSpPr>
        <p:spPr>
          <a:xfrm>
            <a:off x="2386885" y="1010273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ED59-952C-4AD1-9800-7B948E9833CE}"/>
              </a:ext>
            </a:extLst>
          </p:cNvPr>
          <p:cNvSpPr txBox="1"/>
          <p:nvPr/>
        </p:nvSpPr>
        <p:spPr>
          <a:xfrm>
            <a:off x="2920778" y="1467840"/>
            <a:ext cx="763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of Bias-Variance Tradeoff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Decomposition of MSE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1950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4FE0B-FF31-41FA-8F98-8895E89AA19C}"/>
              </a:ext>
            </a:extLst>
          </p:cNvPr>
          <p:cNvSpPr/>
          <p:nvPr/>
        </p:nvSpPr>
        <p:spPr>
          <a:xfrm>
            <a:off x="1937403" y="2403831"/>
            <a:ext cx="831718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In machine learning, a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hyperparameter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is a parameter whose value is used to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control the learning process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. </a:t>
            </a:r>
          </a:p>
          <a:p>
            <a:endParaRPr lang="en-US" altLang="zh-CN" sz="4000" dirty="0">
              <a:solidFill>
                <a:srgbClr val="282829"/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By contrast, the values of other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parameters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are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derived via training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2580B9-3B18-4CEE-BA39-4B26AF0DDEED}"/>
              </a:ext>
            </a:extLst>
          </p:cNvPr>
          <p:cNvSpPr/>
          <p:nvPr/>
        </p:nvSpPr>
        <p:spPr>
          <a:xfrm>
            <a:off x="2668650" y="1284070"/>
            <a:ext cx="6854697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Hyperparameter Vs.</a:t>
            </a:r>
            <a:r>
              <a:rPr lang="zh-CN" altLang="en-US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Parameter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871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4F6B1-FAE8-4369-B13D-8FF9AE038484}"/>
              </a:ext>
            </a:extLst>
          </p:cNvPr>
          <p:cNvSpPr txBox="1"/>
          <p:nvPr/>
        </p:nvSpPr>
        <p:spPr>
          <a:xfrm>
            <a:off x="1609969" y="1610639"/>
            <a:ext cx="4704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B0750-EEFA-4689-9754-611781264DE4}"/>
              </a:ext>
            </a:extLst>
          </p:cNvPr>
          <p:cNvSpPr txBox="1"/>
          <p:nvPr/>
        </p:nvSpPr>
        <p:spPr>
          <a:xfrm>
            <a:off x="847969" y="3966421"/>
            <a:ext cx="579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80% </a:t>
            </a:r>
          </a:p>
          <a:p>
            <a:pPr algn="ctr"/>
            <a:r>
              <a:rPr lang="en-US" sz="5400" dirty="0"/>
              <a:t>Training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2DEC31-5FC9-48FD-A219-4B507AFD29A2}"/>
              </a:ext>
            </a:extLst>
          </p:cNvPr>
          <p:cNvSpPr/>
          <p:nvPr/>
        </p:nvSpPr>
        <p:spPr>
          <a:xfrm>
            <a:off x="1391139" y="3429000"/>
            <a:ext cx="4704861" cy="28213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5EF1D1-2B99-4307-BFBC-59B488B8E3A8}"/>
              </a:ext>
            </a:extLst>
          </p:cNvPr>
          <p:cNvSpPr/>
          <p:nvPr/>
        </p:nvSpPr>
        <p:spPr>
          <a:xfrm>
            <a:off x="6096000" y="607646"/>
            <a:ext cx="4704861" cy="282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DD124-DE65-4AD8-A85E-B3C896F412C1}"/>
              </a:ext>
            </a:extLst>
          </p:cNvPr>
          <p:cNvSpPr txBox="1"/>
          <p:nvPr/>
        </p:nvSpPr>
        <p:spPr>
          <a:xfrm>
            <a:off x="5552830" y="1141160"/>
            <a:ext cx="57912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20% </a:t>
            </a:r>
          </a:p>
          <a:p>
            <a:pPr algn="ctr"/>
            <a:r>
              <a:rPr lang="en-US" sz="5400" dirty="0">
                <a:solidFill>
                  <a:srgbClr val="FF0000"/>
                </a:solidFill>
              </a:rPr>
              <a:t>Testing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43ED10-E296-4C94-8487-367A0F7AAD38}"/>
              </a:ext>
            </a:extLst>
          </p:cNvPr>
          <p:cNvCxnSpPr/>
          <p:nvPr/>
        </p:nvCxnSpPr>
        <p:spPr>
          <a:xfrm>
            <a:off x="6744677" y="4353170"/>
            <a:ext cx="360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A364C9-41FA-4FA4-A37D-EFFE55D68D87}"/>
              </a:ext>
            </a:extLst>
          </p:cNvPr>
          <p:cNvCxnSpPr/>
          <p:nvPr/>
        </p:nvCxnSpPr>
        <p:spPr>
          <a:xfrm>
            <a:off x="6744677" y="4740030"/>
            <a:ext cx="360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75125-8239-4CAC-BEA0-49030CF0598C}"/>
              </a:ext>
            </a:extLst>
          </p:cNvPr>
          <p:cNvCxnSpPr/>
          <p:nvPr/>
        </p:nvCxnSpPr>
        <p:spPr>
          <a:xfrm>
            <a:off x="6744677" y="5130801"/>
            <a:ext cx="360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1FA1B-487C-4830-B6B3-52BC64A0F650}"/>
              </a:ext>
            </a:extLst>
          </p:cNvPr>
          <p:cNvCxnSpPr/>
          <p:nvPr/>
        </p:nvCxnSpPr>
        <p:spPr>
          <a:xfrm>
            <a:off x="6744677" y="5505939"/>
            <a:ext cx="360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717243-8442-4E65-98A0-6402A9E71466}"/>
              </a:ext>
            </a:extLst>
          </p:cNvPr>
          <p:cNvCxnSpPr/>
          <p:nvPr/>
        </p:nvCxnSpPr>
        <p:spPr>
          <a:xfrm>
            <a:off x="6744677" y="3966421"/>
            <a:ext cx="360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066819-1006-4907-BAF0-64415BF78D90}"/>
              </a:ext>
            </a:extLst>
          </p:cNvPr>
          <p:cNvCxnSpPr/>
          <p:nvPr/>
        </p:nvCxnSpPr>
        <p:spPr>
          <a:xfrm>
            <a:off x="6744677" y="3966421"/>
            <a:ext cx="72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1573B3-88A1-4D5E-8E94-F1F93D8A0C89}"/>
              </a:ext>
            </a:extLst>
          </p:cNvPr>
          <p:cNvCxnSpPr/>
          <p:nvPr/>
        </p:nvCxnSpPr>
        <p:spPr>
          <a:xfrm>
            <a:off x="7464677" y="4353170"/>
            <a:ext cx="72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D9129-8214-4FFD-AB4A-4215DA39545D}"/>
              </a:ext>
            </a:extLst>
          </p:cNvPr>
          <p:cNvCxnSpPr/>
          <p:nvPr/>
        </p:nvCxnSpPr>
        <p:spPr>
          <a:xfrm>
            <a:off x="8184677" y="4740030"/>
            <a:ext cx="72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3AF2F2-2232-4143-9D50-EB6D077C5A70}"/>
              </a:ext>
            </a:extLst>
          </p:cNvPr>
          <p:cNvCxnSpPr/>
          <p:nvPr/>
        </p:nvCxnSpPr>
        <p:spPr>
          <a:xfrm>
            <a:off x="8904677" y="5130801"/>
            <a:ext cx="72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4F13B8-E2AF-43BE-A626-BC992488CB08}"/>
              </a:ext>
            </a:extLst>
          </p:cNvPr>
          <p:cNvCxnSpPr/>
          <p:nvPr/>
        </p:nvCxnSpPr>
        <p:spPr>
          <a:xfrm>
            <a:off x="9624677" y="5505939"/>
            <a:ext cx="72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3966FB-E121-46C5-8A16-2ED45C7C252A}"/>
              </a:ext>
            </a:extLst>
          </p:cNvPr>
          <p:cNvSpPr txBox="1"/>
          <p:nvPr/>
        </p:nvSpPr>
        <p:spPr>
          <a:xfrm>
            <a:off x="6825784" y="5546379"/>
            <a:ext cx="37562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K-fold Approach</a:t>
            </a:r>
          </a:p>
        </p:txBody>
      </p:sp>
    </p:spTree>
    <p:extLst>
      <p:ext uri="{BB962C8B-B14F-4D97-AF65-F5344CB8AC3E}">
        <p14:creationId xmlns:p14="http://schemas.microsoft.com/office/powerpoint/2010/main" val="27644316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3657A5-5D78-49BE-94D6-61148523E854}"/>
              </a:ext>
            </a:extLst>
          </p:cNvPr>
          <p:cNvSpPr/>
          <p:nvPr/>
        </p:nvSpPr>
        <p:spPr>
          <a:xfrm>
            <a:off x="2249560" y="2459504"/>
            <a:ext cx="7692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Cross-Validation evaluates the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relative performance 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of several models and hence the model with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optimal performance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are to be chosen.</a:t>
            </a:r>
          </a:p>
        </p:txBody>
      </p:sp>
    </p:spTree>
    <p:extLst>
      <p:ext uri="{BB962C8B-B14F-4D97-AF65-F5344CB8AC3E}">
        <p14:creationId xmlns:p14="http://schemas.microsoft.com/office/powerpoint/2010/main" val="29406523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6E7333-5935-4097-9BF5-B3C7AE3A061E}"/>
              </a:ext>
            </a:extLst>
          </p:cNvPr>
          <p:cNvGrpSpPr/>
          <p:nvPr/>
        </p:nvGrpSpPr>
        <p:grpSpPr>
          <a:xfrm>
            <a:off x="1689311" y="920098"/>
            <a:ext cx="8813375" cy="6004749"/>
            <a:chOff x="1443552" y="102499"/>
            <a:chExt cx="9304895" cy="68244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98C465-56B7-45A0-90E6-23918B61521A}"/>
                </a:ext>
              </a:extLst>
            </p:cNvPr>
            <p:cNvGrpSpPr/>
            <p:nvPr/>
          </p:nvGrpSpPr>
          <p:grpSpPr>
            <a:xfrm>
              <a:off x="1443552" y="102500"/>
              <a:ext cx="9304895" cy="6824405"/>
              <a:chOff x="1443552" y="102500"/>
              <a:chExt cx="9304895" cy="6824405"/>
            </a:xfrm>
          </p:grpSpPr>
          <p:pic>
            <p:nvPicPr>
              <p:cNvPr id="4098" name="Picture 2" descr="Using 3D visualizations to tune hyperparameters in ML models | by Xoel  López Barata | Towards Data Science">
                <a:extLst>
                  <a:ext uri="{FF2B5EF4-FFF2-40B4-BE49-F238E27FC236}">
                    <a16:creationId xmlns:a16="http://schemas.microsoft.com/office/drawing/2014/main" id="{40DAD30D-E82B-4C7A-B75F-B73463E29D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443552" y="102500"/>
                <a:ext cx="9304895" cy="6652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89E62E-7244-4839-B6F5-E0F4C0A500B6}"/>
                  </a:ext>
                </a:extLst>
              </p:cNvPr>
              <p:cNvSpPr/>
              <p:nvPr/>
            </p:nvSpPr>
            <p:spPr>
              <a:xfrm rot="18857841">
                <a:off x="6107364" y="5365615"/>
                <a:ext cx="2568102" cy="5544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964DA4-9229-4BBA-B483-5B6E1E9855D2}"/>
                  </a:ext>
                </a:extLst>
              </p:cNvPr>
              <p:cNvSpPr/>
              <p:nvPr/>
            </p:nvSpPr>
            <p:spPr>
              <a:xfrm rot="4439830">
                <a:off x="1460790" y="4054893"/>
                <a:ext cx="2568102" cy="5544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2EE2CA-0B86-44D8-A15E-A8CFB93760F2}"/>
                  </a:ext>
                </a:extLst>
              </p:cNvPr>
              <p:cNvSpPr/>
              <p:nvPr/>
            </p:nvSpPr>
            <p:spPr>
              <a:xfrm rot="2910066">
                <a:off x="2081279" y="5365613"/>
                <a:ext cx="2568102" cy="5544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AD9689-6EB4-47EF-BC24-1606A9E05FA0}"/>
                </a:ext>
              </a:extLst>
            </p:cNvPr>
            <p:cNvSpPr/>
            <p:nvPr/>
          </p:nvSpPr>
          <p:spPr>
            <a:xfrm rot="10800000">
              <a:off x="2536468" y="102499"/>
              <a:ext cx="6873410" cy="554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4C615-1112-403C-B225-BC6F0FB0A9F6}"/>
              </a:ext>
            </a:extLst>
          </p:cNvPr>
          <p:cNvSpPr/>
          <p:nvPr/>
        </p:nvSpPr>
        <p:spPr>
          <a:xfrm>
            <a:off x="1244350" y="689266"/>
            <a:ext cx="970329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3D-Visualization of the Grid-Search Results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2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4A58BF-7833-4400-9EB2-7BA1866F6D31}"/>
                  </a:ext>
                </a:extLst>
              </p:cNvPr>
              <p:cNvSpPr txBox="1"/>
              <p:nvPr/>
            </p:nvSpPr>
            <p:spPr>
              <a:xfrm>
                <a:off x="1559508" y="2895231"/>
                <a:ext cx="9072978" cy="390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4A58BF-7833-4400-9EB2-7BA1866F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08" y="2895231"/>
                <a:ext cx="9072978" cy="390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D6C1B1-ABAA-4BC5-9550-2CAB2DD0168C}"/>
              </a:ext>
            </a:extLst>
          </p:cNvPr>
          <p:cNvSpPr/>
          <p:nvPr/>
        </p:nvSpPr>
        <p:spPr>
          <a:xfrm>
            <a:off x="2386424" y="1241211"/>
            <a:ext cx="7419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 Bivariate Quadratic Polynomial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CFC75-300E-4918-BB24-1DD7ED047460}"/>
              </a:ext>
            </a:extLst>
          </p:cNvPr>
          <p:cNvSpPr/>
          <p:nvPr/>
        </p:nvSpPr>
        <p:spPr>
          <a:xfrm>
            <a:off x="2016817" y="4416460"/>
            <a:ext cx="8158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To fit such regression line, one must generate a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design matrix 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containing these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linear and quadratic terms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with the samples.</a:t>
            </a:r>
          </a:p>
        </p:txBody>
      </p:sp>
    </p:spTree>
    <p:extLst>
      <p:ext uri="{BB962C8B-B14F-4D97-AF65-F5344CB8AC3E}">
        <p14:creationId xmlns:p14="http://schemas.microsoft.com/office/powerpoint/2010/main" val="36940534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4664" y="362967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0780" y="3446476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0781" y="4092807"/>
            <a:ext cx="763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Why regularize?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Technique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Ridge Regression and LASSO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B3F24-AA31-4AA0-AAF0-A190B2B0EBF2}"/>
              </a:ext>
            </a:extLst>
          </p:cNvPr>
          <p:cNvSpPr txBox="1"/>
          <p:nvPr/>
        </p:nvSpPr>
        <p:spPr>
          <a:xfrm>
            <a:off x="2920777" y="2734157"/>
            <a:ext cx="783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600" dirty="0">
                <a:solidFill>
                  <a:prstClr val="white">
                    <a:lumMod val="75000"/>
                  </a:prstClr>
                </a:solidFill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Cross-Validation &amp; Grid Search Method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4DE96E-7281-4D13-8408-36BE02AF68CB}"/>
              </a:ext>
            </a:extLst>
          </p:cNvPr>
          <p:cNvSpPr/>
          <p:nvPr/>
        </p:nvSpPr>
        <p:spPr>
          <a:xfrm>
            <a:off x="2373624" y="291735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05813-882E-4442-B531-5D6F6F323FBC}"/>
              </a:ext>
            </a:extLst>
          </p:cNvPr>
          <p:cNvSpPr txBox="1"/>
          <p:nvPr/>
        </p:nvSpPr>
        <p:spPr>
          <a:xfrm>
            <a:off x="2920777" y="82707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Bias-Variance Tradeoff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FE30E-161D-4AA0-9D43-5B1090862653}"/>
              </a:ext>
            </a:extLst>
          </p:cNvPr>
          <p:cNvSpPr/>
          <p:nvPr/>
        </p:nvSpPr>
        <p:spPr>
          <a:xfrm>
            <a:off x="2386885" y="1010273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ED59-952C-4AD1-9800-7B948E9833CE}"/>
              </a:ext>
            </a:extLst>
          </p:cNvPr>
          <p:cNvSpPr txBox="1"/>
          <p:nvPr/>
        </p:nvSpPr>
        <p:spPr>
          <a:xfrm>
            <a:off x="2920778" y="1467840"/>
            <a:ext cx="763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of Bias-Variance Tradeoff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Decomposition of MSE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6228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6284A55-1299-418F-93BC-B7FB3577C409}"/>
              </a:ext>
            </a:extLst>
          </p:cNvPr>
          <p:cNvGrpSpPr/>
          <p:nvPr/>
        </p:nvGrpSpPr>
        <p:grpSpPr>
          <a:xfrm>
            <a:off x="3645981" y="1130933"/>
            <a:ext cx="4288867" cy="4596133"/>
            <a:chOff x="1807133" y="1361766"/>
            <a:chExt cx="4288867" cy="4596133"/>
          </a:xfrm>
        </p:grpSpPr>
        <p:pic>
          <p:nvPicPr>
            <p:cNvPr id="1026" name="Picture 2" descr="Regularization (mathematics) - Wikipedia">
              <a:extLst>
                <a:ext uri="{FF2B5EF4-FFF2-40B4-BE49-F238E27FC236}">
                  <a16:creationId xmlns:a16="http://schemas.microsoft.com/office/drawing/2014/main" id="{4D301355-DE90-43EB-A382-E9B318C1E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133" y="1361766"/>
              <a:ext cx="4288867" cy="41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D9892E-3DFE-4E4D-96D8-8FBD20F893A6}"/>
                </a:ext>
              </a:extLst>
            </p:cNvPr>
            <p:cNvSpPr/>
            <p:nvPr/>
          </p:nvSpPr>
          <p:spPr>
            <a:xfrm>
              <a:off x="2173478" y="5496234"/>
              <a:ext cx="38722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spc="600" dirty="0">
                  <a:solidFill>
                    <a:srgbClr val="C00000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Recall</a:t>
              </a:r>
              <a:r>
                <a:rPr lang="en-US" altLang="zh-CN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:</a:t>
              </a:r>
              <a:r>
                <a:rPr lang="zh-CN" altLang="en-US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  <a:r>
                <a:rPr lang="en-US" altLang="zh-CN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Overfitting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3060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utlier detection and treatment with R | DataScience+">
            <a:extLst>
              <a:ext uri="{FF2B5EF4-FFF2-40B4-BE49-F238E27FC236}">
                <a16:creationId xmlns:a16="http://schemas.microsoft.com/office/drawing/2014/main" id="{F044D0C3-E322-4F4D-93CE-6B00A1BA2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26" y="834013"/>
            <a:ext cx="10379947" cy="51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314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CF6D2-19D6-4138-B5D8-4058ACD05BDE}"/>
                  </a:ext>
                </a:extLst>
              </p:cNvPr>
              <p:cNvSpPr txBox="1"/>
              <p:nvPr/>
            </p:nvSpPr>
            <p:spPr>
              <a:xfrm>
                <a:off x="4525107" y="1891057"/>
                <a:ext cx="3141785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CF6D2-19D6-4138-B5D8-4058ACD05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107" y="1891057"/>
                <a:ext cx="3141785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6AAA3-0489-40CF-9156-5FB946156C38}"/>
                  </a:ext>
                </a:extLst>
              </p:cNvPr>
              <p:cNvSpPr txBox="1"/>
              <p:nvPr/>
            </p:nvSpPr>
            <p:spPr>
              <a:xfrm>
                <a:off x="4525106" y="2771249"/>
                <a:ext cx="3141785" cy="1258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ac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6AAA3-0489-40CF-9156-5FB946156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106" y="2771249"/>
                <a:ext cx="3141785" cy="1258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E1F16-4EAD-4F9F-9AC4-9510A15CB6E8}"/>
                  </a:ext>
                </a:extLst>
              </p:cNvPr>
              <p:cNvSpPr txBox="1"/>
              <p:nvPr/>
            </p:nvSpPr>
            <p:spPr>
              <a:xfrm>
                <a:off x="4292242" y="4455187"/>
                <a:ext cx="3607512" cy="1258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≈</m:t>
                      </m:r>
                      <m:acc>
                        <m:accPr>
                          <m:chr m:val="̂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E1F16-4EAD-4F9F-9AC4-9510A15CB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42" y="4455187"/>
                <a:ext cx="3607512" cy="1258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16FA2E3-1F28-4E95-AD9C-29687D0F9E5C}"/>
              </a:ext>
            </a:extLst>
          </p:cNvPr>
          <p:cNvSpPr/>
          <p:nvPr/>
        </p:nvSpPr>
        <p:spPr>
          <a:xfrm>
            <a:off x="2983318" y="951248"/>
            <a:ext cx="62253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Regression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Function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E58B4F-1FA7-4AE9-8BF3-33314D40D8DE}"/>
              </a:ext>
            </a:extLst>
          </p:cNvPr>
          <p:cNvSpPr/>
          <p:nvPr/>
        </p:nvSpPr>
        <p:spPr>
          <a:xfrm>
            <a:off x="6608005" y="3122969"/>
            <a:ext cx="632158" cy="6321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420BC0-8503-4E77-80A3-60D551F0F99A}"/>
              </a:ext>
            </a:extLst>
          </p:cNvPr>
          <p:cNvSpPr/>
          <p:nvPr/>
        </p:nvSpPr>
        <p:spPr>
          <a:xfrm>
            <a:off x="6638149" y="4818783"/>
            <a:ext cx="632158" cy="6321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94AB4B-8BBF-4DA8-B088-F6252CB39DC3}"/>
              </a:ext>
            </a:extLst>
          </p:cNvPr>
          <p:cNvSpPr/>
          <p:nvPr/>
        </p:nvSpPr>
        <p:spPr>
          <a:xfrm>
            <a:off x="5206088" y="3112921"/>
            <a:ext cx="632158" cy="6321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FCDACD-C58C-4FA0-A0A2-ABCD7E598EA3}"/>
              </a:ext>
            </a:extLst>
          </p:cNvPr>
          <p:cNvSpPr/>
          <p:nvPr/>
        </p:nvSpPr>
        <p:spPr>
          <a:xfrm>
            <a:off x="5237773" y="4818783"/>
            <a:ext cx="632158" cy="6321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3B65E5-24B5-4EF0-8D1E-C4DE13031522}"/>
              </a:ext>
            </a:extLst>
          </p:cNvPr>
          <p:cNvGrpSpPr/>
          <p:nvPr/>
        </p:nvGrpSpPr>
        <p:grpSpPr>
          <a:xfrm>
            <a:off x="1489147" y="3969697"/>
            <a:ext cx="2330329" cy="2330329"/>
            <a:chOff x="8008206" y="2607218"/>
            <a:chExt cx="2330329" cy="233032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8D4B36-EBD6-41C1-965B-3FD33275AC18}"/>
                </a:ext>
              </a:extLst>
            </p:cNvPr>
            <p:cNvSpPr/>
            <p:nvPr/>
          </p:nvSpPr>
          <p:spPr>
            <a:xfrm>
              <a:off x="8008206" y="2607218"/>
              <a:ext cx="2330329" cy="233032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FCEF37-25EC-4CDB-A598-78B6A92E4596}"/>
                </a:ext>
              </a:extLst>
            </p:cNvPr>
            <p:cNvSpPr/>
            <p:nvPr/>
          </p:nvSpPr>
          <p:spPr>
            <a:xfrm>
              <a:off x="8127566" y="3400684"/>
              <a:ext cx="21754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Model Parameters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9044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090200-3D28-4C69-95C7-6270432B255C}"/>
              </a:ext>
            </a:extLst>
          </p:cNvPr>
          <p:cNvSpPr/>
          <p:nvPr/>
        </p:nvSpPr>
        <p:spPr>
          <a:xfrm>
            <a:off x="1948270" y="1843950"/>
            <a:ext cx="82954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Regularization is a technique used in modelling in order to obtain a more well-performed model in terms of its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generalization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ability by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avoiding overparameterization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.</a:t>
            </a:r>
          </a:p>
          <a:p>
            <a:endParaRPr lang="en-US" altLang="zh-CN" sz="4000" dirty="0">
              <a:solidFill>
                <a:srgbClr val="282829"/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It’s a major technique in preventing overfitting.</a:t>
            </a:r>
          </a:p>
        </p:txBody>
      </p:sp>
    </p:spTree>
    <p:extLst>
      <p:ext uri="{BB962C8B-B14F-4D97-AF65-F5344CB8AC3E}">
        <p14:creationId xmlns:p14="http://schemas.microsoft.com/office/powerpoint/2010/main" val="11231123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4664" y="362967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0780" y="3446476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0781" y="4092807"/>
            <a:ext cx="763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Why regularize?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Technique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Ridge Regression and LASSO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B3F24-AA31-4AA0-AAF0-A190B2B0EBF2}"/>
              </a:ext>
            </a:extLst>
          </p:cNvPr>
          <p:cNvSpPr txBox="1"/>
          <p:nvPr/>
        </p:nvSpPr>
        <p:spPr>
          <a:xfrm>
            <a:off x="2920777" y="2734157"/>
            <a:ext cx="783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3600" dirty="0">
                <a:solidFill>
                  <a:prstClr val="white">
                    <a:lumMod val="75000"/>
                  </a:prstClr>
                </a:solidFill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Cross-Validation &amp; Grid Search Method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4DE96E-7281-4D13-8408-36BE02AF68CB}"/>
              </a:ext>
            </a:extLst>
          </p:cNvPr>
          <p:cNvSpPr/>
          <p:nvPr/>
        </p:nvSpPr>
        <p:spPr>
          <a:xfrm>
            <a:off x="2373624" y="291735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05813-882E-4442-B531-5D6F6F323FBC}"/>
              </a:ext>
            </a:extLst>
          </p:cNvPr>
          <p:cNvSpPr txBox="1"/>
          <p:nvPr/>
        </p:nvSpPr>
        <p:spPr>
          <a:xfrm>
            <a:off x="2920777" y="82707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Bias-Variance Tradeoff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FE30E-161D-4AA0-9D43-5B1090862653}"/>
              </a:ext>
            </a:extLst>
          </p:cNvPr>
          <p:cNvSpPr/>
          <p:nvPr/>
        </p:nvSpPr>
        <p:spPr>
          <a:xfrm>
            <a:off x="2386885" y="1010273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ED59-952C-4AD1-9800-7B948E9833CE}"/>
              </a:ext>
            </a:extLst>
          </p:cNvPr>
          <p:cNvSpPr txBox="1"/>
          <p:nvPr/>
        </p:nvSpPr>
        <p:spPr>
          <a:xfrm>
            <a:off x="2920778" y="1467840"/>
            <a:ext cx="763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of Bias-Variance Tradeoff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Decomposition of MSE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7621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2F9586-81D6-40F5-AE7F-B54F8EE04471}"/>
                  </a:ext>
                </a:extLst>
              </p:cNvPr>
              <p:cNvSpPr txBox="1"/>
              <p:nvPr/>
            </p:nvSpPr>
            <p:spPr>
              <a:xfrm>
                <a:off x="3439885" y="4378721"/>
                <a:ext cx="5312223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2F9586-81D6-40F5-AE7F-B54F8EE04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85" y="4378721"/>
                <a:ext cx="5312223" cy="13694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2F868-B8BD-4715-8606-20A6DC198753}"/>
                  </a:ext>
                </a:extLst>
              </p:cNvPr>
              <p:cNvSpPr txBox="1"/>
              <p:nvPr/>
            </p:nvSpPr>
            <p:spPr>
              <a:xfrm>
                <a:off x="3015601" y="2591879"/>
                <a:ext cx="6160789" cy="1258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2F868-B8BD-4715-8606-20A6DC198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601" y="2591879"/>
                <a:ext cx="6160789" cy="1258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BFCFA68-3DD8-4A69-A96A-E927C04BBA69}"/>
              </a:ext>
            </a:extLst>
          </p:cNvPr>
          <p:cNvSpPr/>
          <p:nvPr/>
        </p:nvSpPr>
        <p:spPr>
          <a:xfrm>
            <a:off x="2234874" y="1109801"/>
            <a:ext cx="77222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Least Square Estimation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Maximum Likelihood Estimation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6421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252E2B-4E94-4F25-A594-F6BE8CB7FF70}"/>
              </a:ext>
            </a:extLst>
          </p:cNvPr>
          <p:cNvSpPr/>
          <p:nvPr/>
        </p:nvSpPr>
        <p:spPr>
          <a:xfrm>
            <a:off x="1752176" y="1230064"/>
            <a:ext cx="86876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In regularized estimation, the parameter is estimated </a:t>
            </a:r>
            <a:r>
              <a:rPr lang="en-US" altLang="zh-CN" sz="44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under constraints</a:t>
            </a:r>
            <a:r>
              <a:rPr lang="en-US" altLang="zh-CN" sz="440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C6A246-0667-4469-B85A-6DAFE093E076}"/>
                  </a:ext>
                </a:extLst>
              </p:cNvPr>
              <p:cNvSpPr txBox="1"/>
              <p:nvPr/>
            </p:nvSpPr>
            <p:spPr>
              <a:xfrm>
                <a:off x="3156155" y="2839369"/>
                <a:ext cx="60485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𝑚𝑖𝑛𝑖𝑚𝑖𝑧𝑒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C6A246-0667-4469-B85A-6DAFE093E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55" y="2839369"/>
                <a:ext cx="604857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53C8F0B-4532-4551-8AAA-1B20530AA500}"/>
                  </a:ext>
                </a:extLst>
              </p:cNvPr>
              <p:cNvSpPr/>
              <p:nvPr/>
            </p:nvSpPr>
            <p:spPr>
              <a:xfrm>
                <a:off x="1752176" y="3433012"/>
                <a:ext cx="8687646" cy="2208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4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where</a:t>
                </a:r>
              </a:p>
              <a:p>
                <a:pPr marL="571500" indent="-57150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CN" sz="40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r>
                  <a:rPr lang="en-US" altLang="zh-CN" sz="44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is the estimation criterion</a:t>
                </a:r>
              </a:p>
              <a:p>
                <a:pPr marL="571500" indent="-57150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CN" sz="28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r>
                  <a:rPr lang="en-US" altLang="zh-CN" sz="44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is the </a:t>
                </a:r>
                <a:r>
                  <a:rPr lang="en-US" altLang="zh-CN" sz="4400" dirty="0" err="1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regularizer</a:t>
                </a:r>
                <a:r>
                  <a:rPr lang="en-US" altLang="zh-CN" sz="44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(or penalty)</a:t>
                </a:r>
              </a:p>
              <a:p>
                <a:pPr marL="571500" indent="-571500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sz="28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r>
                  <a:rPr lang="en-US" altLang="zh-CN" sz="44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is a positive number representing a “budget”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53C8F0B-4532-4551-8AAA-1B20530AA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176" y="3433012"/>
                <a:ext cx="8687646" cy="2208297"/>
              </a:xfrm>
              <a:prstGeom prst="rect">
                <a:avLst/>
              </a:prstGeom>
              <a:blipFill>
                <a:blip r:embed="rId3"/>
                <a:stretch>
                  <a:fillRect l="-2805" t="-5525" b="-1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3343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AA19B1-3EA8-42F8-AEFA-DE6EB6944FBD}"/>
              </a:ext>
            </a:extLst>
          </p:cNvPr>
          <p:cNvGrpSpPr/>
          <p:nvPr/>
        </p:nvGrpSpPr>
        <p:grpSpPr>
          <a:xfrm>
            <a:off x="2482849" y="491334"/>
            <a:ext cx="7226301" cy="5450987"/>
            <a:chOff x="2964961" y="1523999"/>
            <a:chExt cx="6340231" cy="4755173"/>
          </a:xfrm>
        </p:grpSpPr>
        <p:pic>
          <p:nvPicPr>
            <p:cNvPr id="7170" name="Picture 2" descr="Plot 3-D surface - MATLAB ezsurf - MathWorks India">
              <a:extLst>
                <a:ext uri="{FF2B5EF4-FFF2-40B4-BE49-F238E27FC236}">
                  <a16:creationId xmlns:a16="http://schemas.microsoft.com/office/drawing/2014/main" id="{AB90C9D9-0198-4354-BE23-4C169A811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961" y="1523999"/>
              <a:ext cx="6340231" cy="475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1B0A318-4922-4F42-A28B-C60627CF0695}"/>
                </a:ext>
              </a:extLst>
            </p:cNvPr>
            <p:cNvSpPr/>
            <p:nvPr/>
          </p:nvSpPr>
          <p:spPr>
            <a:xfrm>
              <a:off x="5658338" y="1594337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8E4EAC-6205-42D0-AC2A-710047E524FC}"/>
                </a:ext>
              </a:extLst>
            </p:cNvPr>
            <p:cNvSpPr/>
            <p:nvPr/>
          </p:nvSpPr>
          <p:spPr>
            <a:xfrm>
              <a:off x="7065110" y="5847371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AB2F39-5FBE-4AD7-974E-5302BFD23DB2}"/>
                </a:ext>
              </a:extLst>
            </p:cNvPr>
            <p:cNvSpPr/>
            <p:nvPr/>
          </p:nvSpPr>
          <p:spPr>
            <a:xfrm>
              <a:off x="3774830" y="5739418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19A7B1E-790A-475B-8BC0-00C240811541}"/>
              </a:ext>
            </a:extLst>
          </p:cNvPr>
          <p:cNvSpPr/>
          <p:nvPr/>
        </p:nvSpPr>
        <p:spPr>
          <a:xfrm>
            <a:off x="1738053" y="5905001"/>
            <a:ext cx="9170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Optimization of Least Square Problem</a:t>
            </a:r>
          </a:p>
        </p:txBody>
      </p:sp>
    </p:spTree>
    <p:extLst>
      <p:ext uri="{BB962C8B-B14F-4D97-AF65-F5344CB8AC3E}">
        <p14:creationId xmlns:p14="http://schemas.microsoft.com/office/powerpoint/2010/main" val="9071245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18B8343-E6F4-4D2C-B690-494A74091ACD}"/>
              </a:ext>
            </a:extLst>
          </p:cNvPr>
          <p:cNvGrpSpPr/>
          <p:nvPr/>
        </p:nvGrpSpPr>
        <p:grpSpPr>
          <a:xfrm>
            <a:off x="1237304" y="592047"/>
            <a:ext cx="9717392" cy="5673906"/>
            <a:chOff x="1231362" y="394477"/>
            <a:chExt cx="9717392" cy="567390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9AB8629-BA91-44F8-BA65-D4D22DC5C0FE}"/>
                </a:ext>
              </a:extLst>
            </p:cNvPr>
            <p:cNvGrpSpPr/>
            <p:nvPr/>
          </p:nvGrpSpPr>
          <p:grpSpPr>
            <a:xfrm>
              <a:off x="1231362" y="394477"/>
              <a:ext cx="9717392" cy="5509460"/>
              <a:chOff x="1243246" y="674270"/>
              <a:chExt cx="9717392" cy="5509460"/>
            </a:xfrm>
          </p:grpSpPr>
          <p:pic>
            <p:nvPicPr>
              <p:cNvPr id="1026" name="Picture 2" descr="Intuitive and Visual Explanation on the differences between L1 and L2  regularization">
                <a:extLst>
                  <a:ext uri="{FF2B5EF4-FFF2-40B4-BE49-F238E27FC236}">
                    <a16:creationId xmlns:a16="http://schemas.microsoft.com/office/drawing/2014/main" id="{43899BA5-4CCC-4498-9EB6-099530A940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149"/>
              <a:stretch/>
            </p:blipFill>
            <p:spPr bwMode="auto">
              <a:xfrm>
                <a:off x="1255130" y="674270"/>
                <a:ext cx="9705508" cy="550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846473E-FDB5-4485-B051-815BF03A2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7979" y="3898232"/>
                <a:ext cx="433137" cy="4170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0D565D1-84DE-48FF-845B-2B4957062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6314" y="1491916"/>
                <a:ext cx="663687" cy="58553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EEC0A-6083-4503-988A-FCCC58A4E95A}"/>
                  </a:ext>
                </a:extLst>
              </p:cNvPr>
              <p:cNvSpPr/>
              <p:nvPr/>
            </p:nvSpPr>
            <p:spPr>
              <a:xfrm>
                <a:off x="1243246" y="971489"/>
                <a:ext cx="435544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Estimation Criterion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08CC64-4FF4-4C33-B6A7-6CA99CDB7F53}"/>
                  </a:ext>
                </a:extLst>
              </p:cNvPr>
              <p:cNvSpPr/>
              <p:nvPr/>
            </p:nvSpPr>
            <p:spPr>
              <a:xfrm>
                <a:off x="1255130" y="3429000"/>
                <a:ext cx="265780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spc="600" dirty="0" err="1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Regularizer</a:t>
                </a:r>
                <a:endParaRPr lang="en-US" altLang="zh-CN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88B9CEE-C457-4504-8101-E688F79D4DA9}"/>
                    </a:ext>
                  </a:extLst>
                </p:cNvPr>
                <p:cNvSpPr/>
                <p:nvPr/>
              </p:nvSpPr>
              <p:spPr>
                <a:xfrm>
                  <a:off x="1243246" y="5606718"/>
                  <a:ext cx="871474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a14:m>
                  <a:r>
                    <a:rPr lang="en-US" altLang="zh-CN" sz="2400" spc="600" dirty="0">
                      <a:solidFill>
                        <a:prstClr val="black"/>
                      </a:solidFill>
                      <a:latin typeface="Bebas Neue" panose="020B0606020202050201" pitchFamily="34" charset="0"/>
                      <a:ea typeface="Lato Black" panose="020F0502020204030203" pitchFamily="34" charset="0"/>
                      <a:cs typeface="Lato Black" panose="020F0502020204030203" pitchFamily="34" charset="0"/>
                    </a:rPr>
                    <a:t> determines the “size” of the </a:t>
                  </a:r>
                  <a:r>
                    <a:rPr lang="en-US" altLang="zh-CN" sz="2400" spc="600" dirty="0" err="1">
                      <a:solidFill>
                        <a:prstClr val="black"/>
                      </a:solidFill>
                      <a:latin typeface="Bebas Neue" panose="020B0606020202050201" pitchFamily="34" charset="0"/>
                      <a:ea typeface="Lato Black" panose="020F0502020204030203" pitchFamily="34" charset="0"/>
                      <a:cs typeface="Lato Black" panose="020F0502020204030203" pitchFamily="34" charset="0"/>
                    </a:rPr>
                    <a:t>regularizer</a:t>
                  </a:r>
                  <a:endPara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88B9CEE-C457-4504-8101-E688F79D4D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246" y="5606718"/>
                  <a:ext cx="87147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10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253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11948" y="147161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Lin</a:t>
              </a:r>
              <a:r>
                <a:rPr lang="en-US" sz="3600" dirty="0">
                  <a:solidFill>
                    <a:prstClr val="black"/>
                  </a:solidFill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ear Regression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502936" y="307915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49922" y="378357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Historical Review &amp; Conventional Use of Symbols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Under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neath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D04F7-0D4A-4DB6-851C-516EF0410C82}"/>
              </a:ext>
            </a:extLst>
          </p:cNvPr>
          <p:cNvCxnSpPr>
            <a:cxnSpLocks/>
          </p:cNvCxnSpPr>
          <p:nvPr/>
        </p:nvCxnSpPr>
        <p:spPr>
          <a:xfrm flipV="1">
            <a:off x="2180834" y="1324244"/>
            <a:ext cx="902361" cy="804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513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94664" y="362967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20780" y="3446476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20781" y="4092807"/>
            <a:ext cx="763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Why regularize?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Technique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Ridge Regression and LASSO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B3F24-AA31-4AA0-AAF0-A190B2B0EBF2}"/>
              </a:ext>
            </a:extLst>
          </p:cNvPr>
          <p:cNvSpPr txBox="1"/>
          <p:nvPr/>
        </p:nvSpPr>
        <p:spPr>
          <a:xfrm>
            <a:off x="2920777" y="2734157"/>
            <a:ext cx="783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Cross-Validation &amp; Grid Search Method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4DE96E-7281-4D13-8408-36BE02AF68CB}"/>
              </a:ext>
            </a:extLst>
          </p:cNvPr>
          <p:cNvSpPr/>
          <p:nvPr/>
        </p:nvSpPr>
        <p:spPr>
          <a:xfrm>
            <a:off x="2373624" y="2917356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05813-882E-4442-B531-5D6F6F323FBC}"/>
              </a:ext>
            </a:extLst>
          </p:cNvPr>
          <p:cNvSpPr txBox="1"/>
          <p:nvPr/>
        </p:nvSpPr>
        <p:spPr>
          <a:xfrm>
            <a:off x="2920777" y="827074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Bias-Variance Tradeoff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9FE30E-161D-4AA0-9D43-5B1090862653}"/>
              </a:ext>
            </a:extLst>
          </p:cNvPr>
          <p:cNvSpPr/>
          <p:nvPr/>
        </p:nvSpPr>
        <p:spPr>
          <a:xfrm>
            <a:off x="2386885" y="1010273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BED59-952C-4AD1-9800-7B948E9833CE}"/>
              </a:ext>
            </a:extLst>
          </p:cNvPr>
          <p:cNvSpPr txBox="1"/>
          <p:nvPr/>
        </p:nvSpPr>
        <p:spPr>
          <a:xfrm>
            <a:off x="2920778" y="1467840"/>
            <a:ext cx="763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of Bias-Variance Tradeoff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Decomposition of MSE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1836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tuitive and Visual Explanation on the differences between L1 and L2  regularization">
            <a:extLst>
              <a:ext uri="{FF2B5EF4-FFF2-40B4-BE49-F238E27FC236}">
                <a16:creationId xmlns:a16="http://schemas.microsoft.com/office/drawing/2014/main" id="{1BD7129C-FFAD-4E79-B1F6-F42E25FD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8" t="2019" r="2679" b="23645"/>
          <a:stretch/>
        </p:blipFill>
        <p:spPr bwMode="auto">
          <a:xfrm>
            <a:off x="1373079" y="764425"/>
            <a:ext cx="4722921" cy="53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FEE897-A68A-4F12-BDDD-6D42EF624D67}"/>
              </a:ext>
            </a:extLst>
          </p:cNvPr>
          <p:cNvSpPr/>
          <p:nvPr/>
        </p:nvSpPr>
        <p:spPr>
          <a:xfrm>
            <a:off x="1373079" y="764425"/>
            <a:ext cx="3883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Ridge Regression</a:t>
            </a:r>
            <a:endParaRPr lang="en-US" altLang="zh-CN" sz="28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A145F31-573E-444A-98F7-936D07D0B210}"/>
                  </a:ext>
                </a:extLst>
              </p:cNvPr>
              <p:cNvSpPr/>
              <p:nvPr/>
            </p:nvSpPr>
            <p:spPr>
              <a:xfrm>
                <a:off x="6556738" y="2753398"/>
                <a:ext cx="4462440" cy="1351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A145F31-573E-444A-98F7-936D07D0B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38" y="2753398"/>
                <a:ext cx="4462440" cy="1351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9649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8A853221-E10F-4452-BF59-F4D6170E5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204913"/>
            <a:ext cx="82105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9893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ntuitive and Visual Explanation on the differences between L1 and L2  regularization">
            <a:extLst>
              <a:ext uri="{FF2B5EF4-FFF2-40B4-BE49-F238E27FC236}">
                <a16:creationId xmlns:a16="http://schemas.microsoft.com/office/drawing/2014/main" id="{A380540D-1E01-481D-817A-9AB3F29D4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1" b="23149"/>
          <a:stretch/>
        </p:blipFill>
        <p:spPr bwMode="auto">
          <a:xfrm>
            <a:off x="1169289" y="592047"/>
            <a:ext cx="4846812" cy="550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487459-8535-4C0C-A38A-C50EA5E50289}"/>
              </a:ext>
            </a:extLst>
          </p:cNvPr>
          <p:cNvSpPr/>
          <p:nvPr/>
        </p:nvSpPr>
        <p:spPr>
          <a:xfrm>
            <a:off x="1169289" y="756493"/>
            <a:ext cx="894148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LASSO Regression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***</a:t>
            </a:r>
            <a:r>
              <a:rPr lang="en-US" altLang="zh-CN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</a:t>
            </a:r>
            <a:r>
              <a:rPr lang="en-US" altLang="zh-CN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east </a:t>
            </a:r>
            <a:r>
              <a:rPr lang="en-US" altLang="zh-CN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  <a:r>
              <a:rPr lang="en-US" altLang="zh-CN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bsolute </a:t>
            </a:r>
            <a:r>
              <a:rPr lang="en-US" altLang="zh-CN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</a:t>
            </a:r>
            <a:r>
              <a:rPr lang="en-US" altLang="zh-CN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hrinkage and</a:t>
            </a:r>
            <a:r>
              <a:rPr lang="zh-CN" altLang="en-US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</a:t>
            </a:r>
            <a:r>
              <a:rPr lang="en-US" altLang="zh-CN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election </a:t>
            </a:r>
            <a:r>
              <a:rPr lang="en-US" altLang="zh-CN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</a:t>
            </a:r>
            <a:r>
              <a:rPr lang="en-US" altLang="zh-CN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989294-207B-44C7-865E-3E1C85ED05EF}"/>
                  </a:ext>
                </a:extLst>
              </p:cNvPr>
              <p:cNvSpPr/>
              <p:nvPr/>
            </p:nvSpPr>
            <p:spPr>
              <a:xfrm>
                <a:off x="6851761" y="2753398"/>
                <a:ext cx="4170950" cy="1351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≤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989294-207B-44C7-865E-3E1C85ED0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761" y="2753398"/>
                <a:ext cx="4170950" cy="1351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7824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7083ED13-FB8C-4F16-AB1D-CC65648EB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204913"/>
            <a:ext cx="829627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85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CE79A9-7CF9-404C-9068-295F7526840E}"/>
              </a:ext>
            </a:extLst>
          </p:cNvPr>
          <p:cNvSpPr/>
          <p:nvPr/>
        </p:nvSpPr>
        <p:spPr>
          <a:xfrm>
            <a:off x="884377" y="872557"/>
            <a:ext cx="10423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Regularized Estimation in </a:t>
            </a:r>
            <a:r>
              <a:rPr lang="en-US" altLang="zh-CN" sz="3200" i="1" spc="600" dirty="0" err="1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Lagrangian</a:t>
            </a: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form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63AD8-1279-45AB-A0CA-A0FE04C980E1}"/>
                  </a:ext>
                </a:extLst>
              </p:cNvPr>
              <p:cNvSpPr txBox="1"/>
              <p:nvPr/>
            </p:nvSpPr>
            <p:spPr>
              <a:xfrm>
                <a:off x="2573304" y="2014327"/>
                <a:ext cx="70453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Recall</a:t>
                </a:r>
                <a:r>
                  <a:rPr lang="en-US" sz="28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𝑚𝑖𝑛𝑖𝑚𝑖𝑧𝑒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𝑠𝑢𝑏𝑗𝑒𝑐𝑡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63AD8-1279-45AB-A0CA-A0FE04C98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304" y="2014327"/>
                <a:ext cx="7045390" cy="430887"/>
              </a:xfrm>
              <a:prstGeom prst="rect">
                <a:avLst/>
              </a:prstGeom>
              <a:blipFill>
                <a:blip r:embed="rId2"/>
                <a:stretch>
                  <a:fillRect l="-3028"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8480888-9CC7-4C5B-8AB9-0CDE0E43DF38}"/>
              </a:ext>
            </a:extLst>
          </p:cNvPr>
          <p:cNvSpPr/>
          <p:nvPr/>
        </p:nvSpPr>
        <p:spPr>
          <a:xfrm>
            <a:off x="3767639" y="3002209"/>
            <a:ext cx="4656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is mathematically equivalent 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98CD57-C4D7-46FF-BE72-DD00579D71BF}"/>
              </a:ext>
            </a:extLst>
          </p:cNvPr>
          <p:cNvGrpSpPr/>
          <p:nvPr/>
        </p:nvGrpSpPr>
        <p:grpSpPr>
          <a:xfrm>
            <a:off x="3948293" y="3864866"/>
            <a:ext cx="4295407" cy="960903"/>
            <a:chOff x="3948294" y="3975103"/>
            <a:chExt cx="4295407" cy="960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6615D59-1D06-4BAF-A89B-8D7E90915905}"/>
                    </a:ext>
                  </a:extLst>
                </p:cNvPr>
                <p:cNvSpPr txBox="1"/>
                <p:nvPr/>
              </p:nvSpPr>
              <p:spPr>
                <a:xfrm>
                  <a:off x="4020174" y="3975103"/>
                  <a:ext cx="415164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𝑚𝑖𝑛𝑖𝑚𝑖𝑧𝑒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where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6615D59-1D06-4BAF-A89B-8D7E90915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174" y="3975103"/>
                  <a:ext cx="4151649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B939936-D55C-448D-9267-CC383A70A88E}"/>
                    </a:ext>
                  </a:extLst>
                </p:cNvPr>
                <p:cNvSpPr/>
                <p:nvPr/>
              </p:nvSpPr>
              <p:spPr>
                <a:xfrm>
                  <a:off x="3948294" y="4412786"/>
                  <a:ext cx="42954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B939936-D55C-448D-9267-CC383A70A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294" y="4412786"/>
                  <a:ext cx="42954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195EEEB1-F530-4FC0-A6E5-3866E15963F7}"/>
              </a:ext>
            </a:extLst>
          </p:cNvPr>
          <p:cNvSpPr/>
          <p:nvPr/>
        </p:nvSpPr>
        <p:spPr>
          <a:xfrm>
            <a:off x="6942286" y="4407293"/>
            <a:ext cx="391842" cy="3918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712E824-7B3F-49B1-89B9-49EF34EEA17B}"/>
                  </a:ext>
                </a:extLst>
              </p:cNvPr>
              <p:cNvSpPr/>
              <p:nvPr/>
            </p:nvSpPr>
            <p:spPr>
              <a:xfrm>
                <a:off x="1369286" y="5042096"/>
                <a:ext cx="646394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  <a:sym typeface="Symbol" panose="05050102010706020507" pitchFamily="18" charset="2"/>
                  </a:rPr>
                  <a:t>:</a:t>
                </a:r>
                <a:r>
                  <a:rPr lang="zh-CN" altLang="en-US" sz="28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  <a:sym typeface="Symbol" panose="05050102010706020507" pitchFamily="18" charset="2"/>
                  </a:rPr>
                  <a:t> </a:t>
                </a:r>
                <a:r>
                  <a:rPr lang="en-US" altLang="zh-CN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  <a:sym typeface="Symbol" panose="05050102010706020507" pitchFamily="18" charset="2"/>
                  </a:rPr>
                  <a:t>The regularization parameter controlling the </a:t>
                </a:r>
              </a:p>
              <a:p>
                <a:r>
                  <a:rPr lang="en-US" altLang="zh-CN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  <a:sym typeface="Symbol" panose="05050102010706020507" pitchFamily="18" charset="2"/>
                  </a:rPr>
                  <a:t>    tradeoff between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CN" sz="28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  <a:sym typeface="Symbol" panose="05050102010706020507" pitchFamily="18" charset="2"/>
                  </a:rPr>
                  <a:t> </a:t>
                </a:r>
                <a:r>
                  <a:rPr lang="en-US" altLang="zh-CN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  <a:sym typeface="Symbol" panose="05050102010706020507" pitchFamily="18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CN" sz="36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712E824-7B3F-49B1-89B9-49EF34EEA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286" y="5042096"/>
                <a:ext cx="6463948" cy="1200329"/>
              </a:xfrm>
              <a:prstGeom prst="rect">
                <a:avLst/>
              </a:prstGeom>
              <a:blipFill>
                <a:blip r:embed="rId5"/>
                <a:stretch>
                  <a:fillRect l="-1981" t="-7107" r="-94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934EB7A-6826-4842-BEAC-BF2033D063F3}"/>
              </a:ext>
            </a:extLst>
          </p:cNvPr>
          <p:cNvSpPr/>
          <p:nvPr/>
        </p:nvSpPr>
        <p:spPr>
          <a:xfrm>
            <a:off x="5892722" y="6349160"/>
            <a:ext cx="6299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https://www.khanacademy.org/math/multivariable-calculus/applications-of-multivariable-derivatives/constrained-optimization/a/lagrange-multipliers-examples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8271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4404FD-C646-4DCA-91DC-42F7CC7372B0}"/>
              </a:ext>
            </a:extLst>
          </p:cNvPr>
          <p:cNvSpPr/>
          <p:nvPr/>
        </p:nvSpPr>
        <p:spPr>
          <a:xfrm>
            <a:off x="1948270" y="1737418"/>
            <a:ext cx="82954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Ridge (L2) Regularization works well in the case with many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small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regression coefficients.</a:t>
            </a:r>
          </a:p>
          <a:p>
            <a:endParaRPr lang="en-US" altLang="zh-CN" sz="4000" dirty="0">
              <a:solidFill>
                <a:srgbClr val="282829"/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LASSO (L1) Regularization does better in the case with many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zero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regression coefficients. </a:t>
            </a:r>
          </a:p>
          <a:p>
            <a:endParaRPr lang="en-US" altLang="zh-CN" sz="4000" dirty="0">
              <a:solidFill>
                <a:srgbClr val="282829"/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We use </a:t>
            </a:r>
            <a:r>
              <a:rPr lang="en-US" altLang="zh-CN" sz="40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Cross-Validation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to determine which is better.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90B2A9-36B5-49BA-9156-1D98009C939E}"/>
              </a:ext>
            </a:extLst>
          </p:cNvPr>
          <p:cNvSpPr/>
          <p:nvPr/>
        </p:nvSpPr>
        <p:spPr>
          <a:xfrm>
            <a:off x="1646288" y="800947"/>
            <a:ext cx="8899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Selection of Regularization Methods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8067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FF2E49D-2687-405C-8FAA-7598B84BC643}"/>
              </a:ext>
            </a:extLst>
          </p:cNvPr>
          <p:cNvGrpSpPr/>
          <p:nvPr/>
        </p:nvGrpSpPr>
        <p:grpSpPr>
          <a:xfrm>
            <a:off x="996104" y="1892104"/>
            <a:ext cx="3735696" cy="4298910"/>
            <a:chOff x="4271963" y="954128"/>
            <a:chExt cx="3735696" cy="4298910"/>
          </a:xfrm>
        </p:grpSpPr>
        <p:pic>
          <p:nvPicPr>
            <p:cNvPr id="1026" name="Picture 2" descr="Visualization of the elastic net regularization (red) combining the... |  Download Scientific Diagram">
              <a:extLst>
                <a:ext uri="{FF2B5EF4-FFF2-40B4-BE49-F238E27FC236}">
                  <a16:creationId xmlns:a16="http://schemas.microsoft.com/office/drawing/2014/main" id="{1C384867-53A8-4658-8C87-7DC28F3A9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963" y="1604963"/>
              <a:ext cx="3648075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DBCDA8-4427-4CC4-B301-D8BB55B4C0B0}"/>
                </a:ext>
              </a:extLst>
            </p:cNvPr>
            <p:cNvSpPr/>
            <p:nvPr/>
          </p:nvSpPr>
          <p:spPr>
            <a:xfrm>
              <a:off x="7489071" y="3509418"/>
              <a:ext cx="518588" cy="972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B882A7-16DF-44C2-BD10-71419E954F15}"/>
                </a:ext>
              </a:extLst>
            </p:cNvPr>
            <p:cNvSpPr/>
            <p:nvPr/>
          </p:nvSpPr>
          <p:spPr>
            <a:xfrm>
              <a:off x="5484197" y="954128"/>
              <a:ext cx="518588" cy="972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8731A9-D89C-4867-91BD-CC244E3893DA}"/>
                  </a:ext>
                </a:extLst>
              </p:cNvPr>
              <p:cNvSpPr/>
              <p:nvPr/>
            </p:nvSpPr>
            <p:spPr>
              <a:xfrm>
                <a:off x="4841592" y="1835325"/>
                <a:ext cx="6354304" cy="2059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Elastic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8731A9-D89C-4867-91BD-CC244E38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92" y="1835325"/>
                <a:ext cx="6354304" cy="2059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FB83CD2-E104-46B1-B466-5094A31038F1}"/>
              </a:ext>
            </a:extLst>
          </p:cNvPr>
          <p:cNvSpPr/>
          <p:nvPr/>
        </p:nvSpPr>
        <p:spPr>
          <a:xfrm>
            <a:off x="1539758" y="916357"/>
            <a:ext cx="2781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Elastic Net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110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6B4FA7-F2BF-454B-B24A-42A55B143F53}"/>
              </a:ext>
            </a:extLst>
          </p:cNvPr>
          <p:cNvSpPr/>
          <p:nvPr/>
        </p:nvSpPr>
        <p:spPr>
          <a:xfrm>
            <a:off x="1139851" y="960745"/>
            <a:ext cx="7256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 case of nonconvergence……</a:t>
            </a:r>
            <a:endParaRPr lang="en-US" altLang="zh-CN" sz="32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CF3FC9-0F0F-4162-976F-D40168C8FFA9}"/>
              </a:ext>
            </a:extLst>
          </p:cNvPr>
          <p:cNvSpPr/>
          <p:nvPr/>
        </p:nvSpPr>
        <p:spPr>
          <a:xfrm>
            <a:off x="1139851" y="2474265"/>
            <a:ext cx="99122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See whether the variables are normalized (normalize = True)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Increase the number of iterations (</a:t>
            </a:r>
            <a:r>
              <a:rPr lang="en-US" altLang="zh-CN" sz="4000" dirty="0" err="1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max_iter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Increase the value of tolerance (</a:t>
            </a:r>
            <a:r>
              <a:rPr lang="en-US" altLang="zh-CN" sz="4000" dirty="0" err="1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tol</a:t>
            </a: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), but never over .01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Reduce the number of covariates with your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22295977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ctangle 5"/>
          <p:cNvSpPr/>
          <p:nvPr/>
        </p:nvSpPr>
        <p:spPr>
          <a:xfrm>
            <a:off x="0" y="3030396"/>
            <a:ext cx="12329065" cy="2759671"/>
          </a:xfrm>
          <a:prstGeom prst="rect">
            <a:avLst/>
          </a:prstGeom>
          <a:solidFill>
            <a:srgbClr val="1E1E1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Helvetica"/>
            </a:endParaRPr>
          </a:p>
        </p:txBody>
      </p:sp>
      <p:sp>
        <p:nvSpPr>
          <p:cNvPr id="698" name="TextBox 4"/>
          <p:cNvSpPr txBox="1"/>
          <p:nvPr/>
        </p:nvSpPr>
        <p:spPr>
          <a:xfrm>
            <a:off x="1166830" y="3006226"/>
            <a:ext cx="3780092" cy="278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sym typeface="Montserrat Bold"/>
              </a:rPr>
              <a:t>Thank You</a:t>
            </a:r>
          </a:p>
        </p:txBody>
      </p:sp>
      <p:sp>
        <p:nvSpPr>
          <p:cNvPr id="699" name="TextBox 5"/>
          <p:cNvSpPr txBox="1"/>
          <p:nvPr/>
        </p:nvSpPr>
        <p:spPr>
          <a:xfrm>
            <a:off x="1166830" y="4257175"/>
            <a:ext cx="443047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spc="600">
                <a:solidFill>
                  <a:srgbClr val="FFFFFF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Semibold"/>
                <a:sym typeface="Lato Semibold"/>
              </a:rPr>
              <a:t>FOR WATCHING AND LISTENING</a:t>
            </a:r>
          </a:p>
        </p:txBody>
      </p:sp>
      <p:pic>
        <p:nvPicPr>
          <p:cNvPr id="4" name="Picture Placeholder 3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DDCAAE22-5FF1-469B-BEDB-8FE04460DF59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7" b="5207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CF6D2-19D6-4138-B5D8-4058ACD05BDE}"/>
                  </a:ext>
                </a:extLst>
              </p:cNvPr>
              <p:cNvSpPr txBox="1"/>
              <p:nvPr/>
            </p:nvSpPr>
            <p:spPr>
              <a:xfrm>
                <a:off x="4525107" y="1891057"/>
                <a:ext cx="3141785" cy="45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CF6D2-19D6-4138-B5D8-4058ACD05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107" y="1891057"/>
                <a:ext cx="3141785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6AAA3-0489-40CF-9156-5FB946156C38}"/>
                  </a:ext>
                </a:extLst>
              </p:cNvPr>
              <p:cNvSpPr txBox="1"/>
              <p:nvPr/>
            </p:nvSpPr>
            <p:spPr>
              <a:xfrm>
                <a:off x="4525106" y="2771249"/>
                <a:ext cx="3141785" cy="1258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6AAA3-0489-40CF-9156-5FB946156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106" y="2771249"/>
                <a:ext cx="3141785" cy="1258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E1F16-4EAD-4F9F-9AC4-9510A15CB6E8}"/>
                  </a:ext>
                </a:extLst>
              </p:cNvPr>
              <p:cNvSpPr txBox="1"/>
              <p:nvPr/>
            </p:nvSpPr>
            <p:spPr>
              <a:xfrm>
                <a:off x="4292242" y="4455187"/>
                <a:ext cx="3607512" cy="1258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≈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E1F16-4EAD-4F9F-9AC4-9510A15CB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42" y="4455187"/>
                <a:ext cx="3607512" cy="1258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16FA2E3-1F28-4E95-AD9C-29687D0F9E5C}"/>
              </a:ext>
            </a:extLst>
          </p:cNvPr>
          <p:cNvSpPr/>
          <p:nvPr/>
        </p:nvSpPr>
        <p:spPr>
          <a:xfrm>
            <a:off x="1538502" y="1143942"/>
            <a:ext cx="9114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Parameter Estimation with Finite Sample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2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B00FA-6D56-4CD2-8F55-3B34E5DC678C}"/>
              </a:ext>
            </a:extLst>
          </p:cNvPr>
          <p:cNvSpPr/>
          <p:nvPr/>
        </p:nvSpPr>
        <p:spPr>
          <a:xfrm>
            <a:off x="503341" y="596995"/>
            <a:ext cx="11185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Loss Function &amp; Least Square Estimation Criterion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6B7A31-26EF-4045-9A7E-54C67E4A290D}"/>
                  </a:ext>
                </a:extLst>
              </p:cNvPr>
              <p:cNvSpPr txBox="1"/>
              <p:nvPr/>
            </p:nvSpPr>
            <p:spPr>
              <a:xfrm>
                <a:off x="4606807" y="1376766"/>
                <a:ext cx="2978379" cy="455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6B7A31-26EF-4045-9A7E-54C67E4A2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807" y="1376766"/>
                <a:ext cx="2978379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D52B08-3871-4C15-921B-D65F3A2249FC}"/>
                  </a:ext>
                </a:extLst>
              </p:cNvPr>
              <p:cNvSpPr txBox="1"/>
              <p:nvPr/>
            </p:nvSpPr>
            <p:spPr>
              <a:xfrm>
                <a:off x="3525356" y="2088442"/>
                <a:ext cx="5062733" cy="1258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D52B08-3871-4C15-921B-D65F3A22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356" y="2088442"/>
                <a:ext cx="5062733" cy="1258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31685A-EFC4-48B6-B3AE-B85EECFEF000}"/>
                  </a:ext>
                </a:extLst>
              </p:cNvPr>
              <p:cNvSpPr txBox="1"/>
              <p:nvPr/>
            </p:nvSpPr>
            <p:spPr>
              <a:xfrm>
                <a:off x="4502290" y="3603864"/>
                <a:ext cx="3187411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31685A-EFC4-48B6-B3AE-B85EECFEF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290" y="3603864"/>
                <a:ext cx="3187411" cy="121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F6F86-096A-46FB-B546-9735ED30D0E4}"/>
                  </a:ext>
                </a:extLst>
              </p:cNvPr>
              <p:cNvSpPr txBox="1"/>
              <p:nvPr/>
            </p:nvSpPr>
            <p:spPr>
              <a:xfrm>
                <a:off x="3015600" y="5071965"/>
                <a:ext cx="6160789" cy="1258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F6F86-096A-46FB-B546-9735ED30D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600" y="5071965"/>
                <a:ext cx="6160789" cy="1258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cending into ML: Training and Loss | Machine Learning Crash Course">
            <a:extLst>
              <a:ext uri="{FF2B5EF4-FFF2-40B4-BE49-F238E27FC236}">
                <a16:creationId xmlns:a16="http://schemas.microsoft.com/office/drawing/2014/main" id="{801A44C5-EB8B-49DA-9BB8-49F557F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6" y="2276231"/>
            <a:ext cx="9097108" cy="303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359E2D-3213-4515-87F1-D7D7D8314CB1}"/>
              </a:ext>
            </a:extLst>
          </p:cNvPr>
          <p:cNvSpPr/>
          <p:nvPr/>
        </p:nvSpPr>
        <p:spPr>
          <a:xfrm>
            <a:off x="2468308" y="1154929"/>
            <a:ext cx="72553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Graphical View of Squared-Error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7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6F36F5-3D46-4660-8490-DC66C8EB4375}"/>
              </a:ext>
            </a:extLst>
          </p:cNvPr>
          <p:cNvSpPr/>
          <p:nvPr/>
        </p:nvSpPr>
        <p:spPr>
          <a:xfrm>
            <a:off x="1248133" y="1181863"/>
            <a:ext cx="9695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Matrix Representation of Linear Regression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AC67F-7FE0-4949-B8C7-CF228EAF5DB7}"/>
              </a:ext>
            </a:extLst>
          </p:cNvPr>
          <p:cNvGrpSpPr/>
          <p:nvPr/>
        </p:nvGrpSpPr>
        <p:grpSpPr>
          <a:xfrm>
            <a:off x="2295411" y="3425235"/>
            <a:ext cx="7601176" cy="1565172"/>
            <a:chOff x="2077699" y="2827385"/>
            <a:chExt cx="7601176" cy="1565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45C4D7C-FB2E-40B8-B0B1-DD9F4A1F1F03}"/>
                    </a:ext>
                  </a:extLst>
                </p:cNvPr>
                <p:cNvSpPr txBox="1"/>
                <p:nvPr/>
              </p:nvSpPr>
              <p:spPr>
                <a:xfrm>
                  <a:off x="2077699" y="2957741"/>
                  <a:ext cx="1557286" cy="13044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200" dirty="0"/>
                    <a:t>   = 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45C4D7C-FB2E-40B8-B0B1-DD9F4A1F1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7699" y="2957741"/>
                  <a:ext cx="1557286" cy="1304460"/>
                </a:xfrm>
                <a:prstGeom prst="rect">
                  <a:avLst/>
                </a:prstGeom>
                <a:blipFill>
                  <a:blip r:embed="rId2"/>
                  <a:stretch>
                    <a:fillRect r="-14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B095C0B-6B7B-4064-B526-E597C9A7F476}"/>
                    </a:ext>
                  </a:extLst>
                </p:cNvPr>
                <p:cNvSpPr txBox="1"/>
                <p:nvPr/>
              </p:nvSpPr>
              <p:spPr>
                <a:xfrm>
                  <a:off x="6915964" y="2981209"/>
                  <a:ext cx="927754" cy="12976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B095C0B-6B7B-4064-B526-E597C9A7F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964" y="2981209"/>
                  <a:ext cx="927754" cy="1297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CC57C69-1318-4007-8399-258200BC8BCD}"/>
                    </a:ext>
                  </a:extLst>
                </p:cNvPr>
                <p:cNvSpPr txBox="1"/>
                <p:nvPr/>
              </p:nvSpPr>
              <p:spPr>
                <a:xfrm>
                  <a:off x="8037822" y="2958990"/>
                  <a:ext cx="1641053" cy="13420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3200" dirty="0"/>
                    <a:t>+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CC57C69-1318-4007-8399-258200BC8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822" y="2958990"/>
                  <a:ext cx="1641053" cy="1342099"/>
                </a:xfrm>
                <a:prstGeom prst="rect">
                  <a:avLst/>
                </a:prstGeom>
                <a:blipFill>
                  <a:blip r:embed="rId4"/>
                  <a:stretch>
                    <a:fillRect l="-14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11054-E8C6-4D7A-8C66-989D87A7B550}"/>
                    </a:ext>
                  </a:extLst>
                </p:cNvPr>
                <p:cNvSpPr txBox="1"/>
                <p:nvPr/>
              </p:nvSpPr>
              <p:spPr>
                <a:xfrm>
                  <a:off x="3634985" y="2827385"/>
                  <a:ext cx="1641053" cy="15651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𝑁𝑃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11054-E8C6-4D7A-8C66-989D87A7B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4985" y="2827385"/>
                  <a:ext cx="1641053" cy="1565172"/>
                </a:xfrm>
                <a:prstGeom prst="rect">
                  <a:avLst/>
                </a:prstGeom>
                <a:blipFill>
                  <a:blip r:embed="rId5"/>
                  <a:stretch>
                    <a:fillRect r="-992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EBD67B-AD93-465A-B72D-5A59916B3C8E}"/>
                  </a:ext>
                </a:extLst>
              </p:cNvPr>
              <p:cNvSpPr txBox="1"/>
              <p:nvPr/>
            </p:nvSpPr>
            <p:spPr>
              <a:xfrm>
                <a:off x="5302545" y="2228303"/>
                <a:ext cx="1586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EBD67B-AD93-465A-B72D-5A59916B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545" y="2228303"/>
                <a:ext cx="1586908" cy="369332"/>
              </a:xfrm>
              <a:prstGeom prst="rect">
                <a:avLst/>
              </a:prstGeom>
              <a:blipFill>
                <a:blip r:embed="rId6"/>
                <a:stretch>
                  <a:fillRect l="-4231" r="-30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772E4B6-9E70-4571-B7DE-29114308EE2B}"/>
              </a:ext>
            </a:extLst>
          </p:cNvPr>
          <p:cNvSpPr/>
          <p:nvPr/>
        </p:nvSpPr>
        <p:spPr>
          <a:xfrm>
            <a:off x="3861575" y="3328559"/>
            <a:ext cx="3280979" cy="1780162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0CF152-2711-46AA-861C-2252F74E36A6}"/>
              </a:ext>
            </a:extLst>
          </p:cNvPr>
          <p:cNvSpPr/>
          <p:nvPr/>
        </p:nvSpPr>
        <p:spPr>
          <a:xfrm>
            <a:off x="3682903" y="5239077"/>
            <a:ext cx="3621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000" spc="600" dirty="0" err="1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a.k.a</a:t>
            </a: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Design Matrix</a:t>
            </a:r>
          </a:p>
        </p:txBody>
      </p:sp>
    </p:spTree>
    <p:extLst>
      <p:ext uri="{BB962C8B-B14F-4D97-AF65-F5344CB8AC3E}">
        <p14:creationId xmlns:p14="http://schemas.microsoft.com/office/powerpoint/2010/main" val="41380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51973E-CDAB-4B9D-A651-2EB2560F51A5}"/>
              </a:ext>
            </a:extLst>
          </p:cNvPr>
          <p:cNvSpPr/>
          <p:nvPr/>
        </p:nvSpPr>
        <p:spPr>
          <a:xfrm>
            <a:off x="727158" y="830663"/>
            <a:ext cx="10737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Matrix Representation of Least Square Criterion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F32F39-7D0B-4A96-ACB8-98AB5B097829}"/>
                  </a:ext>
                </a:extLst>
              </p:cNvPr>
              <p:cNvSpPr txBox="1"/>
              <p:nvPr/>
            </p:nvSpPr>
            <p:spPr>
              <a:xfrm>
                <a:off x="3078142" y="1472868"/>
                <a:ext cx="6312369" cy="1258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F32F39-7D0B-4A96-ACB8-98AB5B097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142" y="1472868"/>
                <a:ext cx="6312369" cy="1258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7A8C89-DDBF-4A12-9633-6A2EA54F1B2B}"/>
                  </a:ext>
                </a:extLst>
              </p:cNvPr>
              <p:cNvSpPr txBox="1"/>
              <p:nvPr/>
            </p:nvSpPr>
            <p:spPr>
              <a:xfrm>
                <a:off x="4471189" y="2731739"/>
                <a:ext cx="2400337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7A8C89-DDBF-4A12-9633-6A2EA54F1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89" y="2731739"/>
                <a:ext cx="2400337" cy="1211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52B8A4-A796-4652-9289-9C9C67EC838A}"/>
                  </a:ext>
                </a:extLst>
              </p:cNvPr>
              <p:cNvSpPr txBox="1"/>
              <p:nvPr/>
            </p:nvSpPr>
            <p:spPr>
              <a:xfrm>
                <a:off x="4471189" y="4145748"/>
                <a:ext cx="160338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/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52B8A4-A796-4652-9289-9C9C67EC8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89" y="4145748"/>
                <a:ext cx="1603388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C78C50-6F83-4971-BC56-FDEDF1DB075D}"/>
                  </a:ext>
                </a:extLst>
              </p:cNvPr>
              <p:cNvSpPr txBox="1"/>
              <p:nvPr/>
            </p:nvSpPr>
            <p:spPr>
              <a:xfrm>
                <a:off x="4471189" y="5154838"/>
                <a:ext cx="4913204" cy="900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/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𝑋𝑤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/>
                                <m:sup/>
                              </m:sSubSup>
                            </m:e>
                            <m:sup/>
                          </m:sSup>
                        </m:e>
                        <m:sup/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C78C50-6F83-4971-BC56-FDEDF1DB0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89" y="5154838"/>
                <a:ext cx="4913204" cy="9005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10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ut-Out Designed by Craig | BrandCrowd">
            <a:extLst>
              <a:ext uri="{FF2B5EF4-FFF2-40B4-BE49-F238E27FC236}">
                <a16:creationId xmlns:a16="http://schemas.microsoft.com/office/drawing/2014/main" id="{04ABD2C9-7F1D-4239-AD45-173D7D648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146" y="2421985"/>
            <a:ext cx="30956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4DE9ACA2-6A46-4745-BAF7-3C5D42352B35}"/>
              </a:ext>
            </a:extLst>
          </p:cNvPr>
          <p:cNvSpPr txBox="1">
            <a:spLocks/>
          </p:cNvSpPr>
          <p:nvPr/>
        </p:nvSpPr>
        <p:spPr>
          <a:xfrm>
            <a:off x="3559156" y="3197764"/>
            <a:ext cx="7310050" cy="462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Lato" panose="020F0502020204030203" pitchFamily="34" charset="0"/>
                <a:ea typeface="Source Sans Pro" panose="020B0503030403020204" pitchFamily="34" charset="0"/>
                <a:cs typeface="+mn-cs"/>
              </a:rPr>
              <a:t>to Prof. Po-Hsien Huang</a:t>
            </a:r>
            <a:endParaRPr kumimoji="0" 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00"/>
              </a:highlight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718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E88C24-4454-456D-A67E-C7C6B344EC7E}"/>
              </a:ext>
            </a:extLst>
          </p:cNvPr>
          <p:cNvSpPr/>
          <p:nvPr/>
        </p:nvSpPr>
        <p:spPr>
          <a:xfrm>
            <a:off x="1490604" y="1207226"/>
            <a:ext cx="9210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Least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Square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Estimation Criterion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AA73D6-3988-4708-955D-DD30E5245A7D}"/>
              </a:ext>
            </a:extLst>
          </p:cNvPr>
          <p:cNvGrpSpPr/>
          <p:nvPr/>
        </p:nvGrpSpPr>
        <p:grpSpPr>
          <a:xfrm>
            <a:off x="2976328" y="2726696"/>
            <a:ext cx="6239337" cy="1258871"/>
            <a:chOff x="3015605" y="2799564"/>
            <a:chExt cx="6239337" cy="1258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008BB0E-7F4F-436F-8566-65337A9BB0B2}"/>
                    </a:ext>
                  </a:extLst>
                </p:cNvPr>
                <p:cNvSpPr txBox="1"/>
                <p:nvPr/>
              </p:nvSpPr>
              <p:spPr>
                <a:xfrm>
                  <a:off x="3015605" y="2799564"/>
                  <a:ext cx="6239337" cy="1258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𝐿𝑆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008BB0E-7F4F-436F-8566-65337A9BB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605" y="2799564"/>
                  <a:ext cx="6239337" cy="12588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7F314A0-329C-4DBB-B6BC-2583D95CA16A}"/>
                </a:ext>
              </a:extLst>
            </p:cNvPr>
            <p:cNvSpPr/>
            <p:nvPr/>
          </p:nvSpPr>
          <p:spPr>
            <a:xfrm>
              <a:off x="7946112" y="3112920"/>
              <a:ext cx="632157" cy="63215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3455F8-5BD0-4085-A1B7-359E67775148}"/>
                </a:ext>
              </a:extLst>
            </p:cNvPr>
            <p:cNvSpPr/>
            <p:nvPr/>
          </p:nvSpPr>
          <p:spPr>
            <a:xfrm>
              <a:off x="6492108" y="3112920"/>
              <a:ext cx="632158" cy="63215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5BD728B-D475-400D-8EAC-4F48EBC4F1B5}"/>
              </a:ext>
            </a:extLst>
          </p:cNvPr>
          <p:cNvSpPr/>
          <p:nvPr/>
        </p:nvSpPr>
        <p:spPr>
          <a:xfrm>
            <a:off x="1611115" y="5127555"/>
            <a:ext cx="8969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This is a multivariate </a:t>
            </a: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optimization problem.</a:t>
            </a: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6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93CCFA2-7E58-4F41-AA38-31A777428E63}"/>
              </a:ext>
            </a:extLst>
          </p:cNvPr>
          <p:cNvGrpSpPr/>
          <p:nvPr/>
        </p:nvGrpSpPr>
        <p:grpSpPr>
          <a:xfrm>
            <a:off x="3653691" y="-1175318"/>
            <a:ext cx="4884616" cy="6817301"/>
            <a:chOff x="3653691" y="-437661"/>
            <a:chExt cx="4884616" cy="68173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0FFBEC-C87C-4755-9B8E-1947B5B4DB20}"/>
                </a:ext>
              </a:extLst>
            </p:cNvPr>
            <p:cNvGrpSpPr/>
            <p:nvPr/>
          </p:nvGrpSpPr>
          <p:grpSpPr>
            <a:xfrm>
              <a:off x="3653691" y="-437661"/>
              <a:ext cx="4884616" cy="6060831"/>
              <a:chOff x="3641969" y="-1227015"/>
              <a:chExt cx="4884616" cy="606083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5E2EBA1-FEFC-410D-AB4B-760037207817}"/>
                  </a:ext>
                </a:extLst>
              </p:cNvPr>
              <p:cNvGrpSpPr/>
              <p:nvPr/>
            </p:nvGrpSpPr>
            <p:grpSpPr>
              <a:xfrm>
                <a:off x="3641969" y="-1227015"/>
                <a:ext cx="4650154" cy="6060830"/>
                <a:chOff x="4743938" y="1016000"/>
                <a:chExt cx="4650154" cy="6060830"/>
              </a:xfrm>
            </p:grpSpPr>
            <p:sp>
              <p:nvSpPr>
                <p:cNvPr id="3" name="Arc 2">
                  <a:extLst>
                    <a:ext uri="{FF2B5EF4-FFF2-40B4-BE49-F238E27FC236}">
                      <a16:creationId xmlns:a16="http://schemas.microsoft.com/office/drawing/2014/main" id="{0CFB6A3B-AF15-41B0-8BEB-448EBF6BBDC7}"/>
                    </a:ext>
                  </a:extLst>
                </p:cNvPr>
                <p:cNvSpPr/>
                <p:nvPr/>
              </p:nvSpPr>
              <p:spPr>
                <a:xfrm rot="16200000">
                  <a:off x="4319956" y="2526321"/>
                  <a:ext cx="5673969" cy="3427050"/>
                </a:xfrm>
                <a:prstGeom prst="arc">
                  <a:avLst>
                    <a:gd name="adj1" fmla="val 18683"/>
                    <a:gd name="adj2" fmla="val 0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C18340D-71CB-4535-9175-096D416107DC}"/>
                    </a:ext>
                  </a:extLst>
                </p:cNvPr>
                <p:cNvSpPr/>
                <p:nvPr/>
              </p:nvSpPr>
              <p:spPr>
                <a:xfrm>
                  <a:off x="4743938" y="1016000"/>
                  <a:ext cx="4650154" cy="325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B8CA259-11A7-4EAB-9AF8-F3B3FE1AA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1969" y="4833816"/>
                <a:ext cx="4884616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B84DDC-A08E-4D71-AB4F-EFABA6AD6ED7}"/>
                    </a:ext>
                  </a:extLst>
                </p:cNvPr>
                <p:cNvSpPr txBox="1"/>
                <p:nvPr/>
              </p:nvSpPr>
              <p:spPr>
                <a:xfrm>
                  <a:off x="5540715" y="5759086"/>
                  <a:ext cx="1051955" cy="620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</a:t>
                  </a:r>
                  <a:r>
                    <a:rPr lang="en-US" altLang="zh-CN" sz="2800" dirty="0"/>
                    <a:t>0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B84DDC-A08E-4D71-AB4F-EFABA6AD6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0715" y="5759086"/>
                  <a:ext cx="1051955" cy="620554"/>
                </a:xfrm>
                <a:prstGeom prst="rect">
                  <a:avLst/>
                </a:prstGeom>
                <a:blipFill>
                  <a:blip r:embed="rId2"/>
                  <a:stretch>
                    <a:fillRect l="-581" t="-980" r="-19186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CA73836-4236-4016-AC50-F480A25D7D42}"/>
              </a:ext>
            </a:extLst>
          </p:cNvPr>
          <p:cNvSpPr/>
          <p:nvPr/>
        </p:nvSpPr>
        <p:spPr>
          <a:xfrm>
            <a:off x="2956454" y="777379"/>
            <a:ext cx="6279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Derivative Test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E534F-4336-4A51-825D-0D12DA46C17A}"/>
              </a:ext>
            </a:extLst>
          </p:cNvPr>
          <p:cNvSpPr/>
          <p:nvPr/>
        </p:nvSpPr>
        <p:spPr>
          <a:xfrm>
            <a:off x="6067668" y="4860113"/>
            <a:ext cx="56662" cy="508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469EE2-5B89-4BAD-B65E-4E9411C502A0}"/>
              </a:ext>
            </a:extLst>
          </p:cNvPr>
          <p:cNvSpPr/>
          <p:nvPr/>
        </p:nvSpPr>
        <p:spPr>
          <a:xfrm>
            <a:off x="1844633" y="5762519"/>
            <a:ext cx="85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This is a </a:t>
            </a: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un</a:t>
            </a:r>
            <a:r>
              <a:rPr kumimoji="0" lang="en-US" altLang="zh-CN" sz="2400" b="0" i="0" u="none" strike="noStrike" kern="1200" cap="none" spc="600" normalizeH="0" baseline="0" noProof="0" dirty="0" err="1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ivariate</a:t>
            </a: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optimization problem.</a:t>
            </a: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12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AA19B1-3EA8-42F8-AEFA-DE6EB6944FBD}"/>
              </a:ext>
            </a:extLst>
          </p:cNvPr>
          <p:cNvGrpSpPr/>
          <p:nvPr/>
        </p:nvGrpSpPr>
        <p:grpSpPr>
          <a:xfrm>
            <a:off x="2482849" y="491334"/>
            <a:ext cx="7226301" cy="5450987"/>
            <a:chOff x="2964961" y="1523999"/>
            <a:chExt cx="6340231" cy="4755173"/>
          </a:xfrm>
        </p:grpSpPr>
        <p:pic>
          <p:nvPicPr>
            <p:cNvPr id="7170" name="Picture 2" descr="Plot 3-D surface - MATLAB ezsurf - MathWorks India">
              <a:extLst>
                <a:ext uri="{FF2B5EF4-FFF2-40B4-BE49-F238E27FC236}">
                  <a16:creationId xmlns:a16="http://schemas.microsoft.com/office/drawing/2014/main" id="{AB90C9D9-0198-4354-BE23-4C169A811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961" y="1523999"/>
              <a:ext cx="6340231" cy="475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1B0A318-4922-4F42-A28B-C60627CF0695}"/>
                </a:ext>
              </a:extLst>
            </p:cNvPr>
            <p:cNvSpPr/>
            <p:nvPr/>
          </p:nvSpPr>
          <p:spPr>
            <a:xfrm>
              <a:off x="5658338" y="1594337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8E4EAC-6205-42D0-AC2A-710047E524FC}"/>
                </a:ext>
              </a:extLst>
            </p:cNvPr>
            <p:cNvSpPr/>
            <p:nvPr/>
          </p:nvSpPr>
          <p:spPr>
            <a:xfrm>
              <a:off x="7065110" y="5847371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AB2F39-5FBE-4AD7-974E-5302BFD23DB2}"/>
                </a:ext>
              </a:extLst>
            </p:cNvPr>
            <p:cNvSpPr/>
            <p:nvPr/>
          </p:nvSpPr>
          <p:spPr>
            <a:xfrm>
              <a:off x="3774830" y="5739418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19A7B1E-790A-475B-8BC0-00C240811541}"/>
              </a:ext>
            </a:extLst>
          </p:cNvPr>
          <p:cNvSpPr/>
          <p:nvPr/>
        </p:nvSpPr>
        <p:spPr>
          <a:xfrm>
            <a:off x="2162869" y="5905001"/>
            <a:ext cx="8320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This is a bivariate </a:t>
            </a: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optimization problem.</a:t>
            </a: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598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urface plot - MATLAB surf">
            <a:extLst>
              <a:ext uri="{FF2B5EF4-FFF2-40B4-BE49-F238E27FC236}">
                <a16:creationId xmlns:a16="http://schemas.microsoft.com/office/drawing/2014/main" id="{26C760B3-5C6D-428E-B9CC-798AC0175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33" y="512991"/>
            <a:ext cx="6683131" cy="50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CC03C2-0698-4A36-B5B8-EC89233F8BAC}"/>
              </a:ext>
            </a:extLst>
          </p:cNvPr>
          <p:cNvSpPr/>
          <p:nvPr/>
        </p:nvSpPr>
        <p:spPr>
          <a:xfrm>
            <a:off x="1017525" y="5334508"/>
            <a:ext cx="1015694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optimization problem could be much more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complicated than you think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(and we would encounter in the following lessons).</a:t>
            </a:r>
            <a:endParaRPr kumimoji="0" lang="en-US" altLang="zh-CN" sz="2000" b="0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9FFAD-61EB-4F84-8F16-C4B317EA352C}"/>
              </a:ext>
            </a:extLst>
          </p:cNvPr>
          <p:cNvSpPr/>
          <p:nvPr/>
        </p:nvSpPr>
        <p:spPr>
          <a:xfrm>
            <a:off x="841771" y="512991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Spoiler Alert</a:t>
            </a:r>
          </a:p>
        </p:txBody>
      </p:sp>
    </p:spTree>
    <p:extLst>
      <p:ext uri="{BB962C8B-B14F-4D97-AF65-F5344CB8AC3E}">
        <p14:creationId xmlns:p14="http://schemas.microsoft.com/office/powerpoint/2010/main" val="18958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6EC0D7-0AB3-48B4-8744-96A587591375}"/>
              </a:ext>
            </a:extLst>
          </p:cNvPr>
          <p:cNvSpPr/>
          <p:nvPr/>
        </p:nvSpPr>
        <p:spPr>
          <a:xfrm>
            <a:off x="819747" y="1309445"/>
            <a:ext cx="10552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First-Order Condition for Least Square Problem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5079AD-8563-490C-94C1-82E81FC5CB5D}"/>
                  </a:ext>
                </a:extLst>
              </p:cNvPr>
              <p:cNvSpPr txBox="1"/>
              <p:nvPr/>
            </p:nvSpPr>
            <p:spPr>
              <a:xfrm>
                <a:off x="1816677" y="2495618"/>
                <a:ext cx="9062737" cy="3192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𝐿𝑆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𝐿𝑆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𝐿𝑆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𝑤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𝑤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𝑃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   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/>
                            <m:sup/>
                          </m:sSubSup>
                        </m:e>
                        <m:sup/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  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5079AD-8563-490C-94C1-82E81FC5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77" y="2495618"/>
                <a:ext cx="9062737" cy="3192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762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30261E-E3D6-4B7D-AFF6-096DD5CF709A}"/>
              </a:ext>
            </a:extLst>
          </p:cNvPr>
          <p:cNvSpPr/>
          <p:nvPr/>
        </p:nvSpPr>
        <p:spPr>
          <a:xfrm>
            <a:off x="2346472" y="1146910"/>
            <a:ext cx="7499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Solving The Least Square Problem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9EEF17-070F-4B9B-9AD4-D174D9E2FEF4}"/>
                  </a:ext>
                </a:extLst>
              </p:cNvPr>
              <p:cNvSpPr/>
              <p:nvPr/>
            </p:nvSpPr>
            <p:spPr>
              <a:xfrm>
                <a:off x="3803571" y="2068371"/>
                <a:ext cx="458484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/>
                            <m:sup/>
                          </m:sSubSup>
                        </m:e>
                        <m:sup/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   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9EEF17-070F-4B9B-9AD4-D174D9E2FE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571" y="2068371"/>
                <a:ext cx="4584845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D9A682-7827-4E7E-B508-827F5E4ECB3B}"/>
                  </a:ext>
                </a:extLst>
              </p:cNvPr>
              <p:cNvSpPr/>
              <p:nvPr/>
            </p:nvSpPr>
            <p:spPr>
              <a:xfrm>
                <a:off x="4937443" y="3274476"/>
                <a:ext cx="2317109" cy="523220"/>
              </a:xfrm>
              <a:prstGeom prst="rect">
                <a:avLst/>
              </a:prstGeom>
              <a:ln w="38100">
                <a:solidFill>
                  <a:srgbClr val="C00000"/>
                </a:solidFill>
                <a:prstDash val="lg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D9A682-7827-4E7E-B508-827F5E4EC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43" y="3274476"/>
                <a:ext cx="23171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E6C509-BBEC-4588-9D4E-B0B6B48418A3}"/>
                  </a:ext>
                </a:extLst>
              </p:cNvPr>
              <p:cNvSpPr/>
              <p:nvPr/>
            </p:nvSpPr>
            <p:spPr>
              <a:xfrm>
                <a:off x="4570128" y="4104836"/>
                <a:ext cx="30517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E6C509-BBEC-4588-9D4E-B0B6B4841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28" y="4104836"/>
                <a:ext cx="305173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C71CA0-B819-4DCC-80D7-1468C00B9CE9}"/>
                  </a:ext>
                </a:extLst>
              </p:cNvPr>
              <p:cNvSpPr/>
              <p:nvPr/>
            </p:nvSpPr>
            <p:spPr>
              <a:xfrm>
                <a:off x="796300" y="4935197"/>
                <a:ext cx="1110348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In practice, the inverse matrix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is calculated via </a:t>
                </a:r>
              </a:p>
              <a:p>
                <a:pPr lvl="0" algn="ctr">
                  <a:defRPr/>
                </a:pPr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Gaussian elimination.</a:t>
                </a:r>
                <a:endParaRPr kumimoji="0" lang="en-US" altLang="zh-CN" sz="2400" b="0" i="0" u="none" strike="noStrike" kern="1200" cap="none" spc="600" normalizeH="0" baseline="0" noProof="0" dirty="0">
                  <a:ln>
                    <a:noFill/>
                  </a:ln>
                  <a:effectLst/>
                  <a:uLnTx/>
                  <a:uFillTx/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C71CA0-B819-4DCC-80D7-1468C00B9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00" y="4935197"/>
                <a:ext cx="11103489" cy="830997"/>
              </a:xfrm>
              <a:prstGeom prst="rect">
                <a:avLst/>
              </a:prstGeom>
              <a:blipFill>
                <a:blip r:embed="rId5"/>
                <a:stretch>
                  <a:fillRect l="-439" t="-5882" r="-329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D22D99-1650-49DD-92BB-553DE9BF6EAB}"/>
                  </a:ext>
                </a:extLst>
              </p:cNvPr>
              <p:cNvSpPr/>
              <p:nvPr/>
            </p:nvSpPr>
            <p:spPr>
              <a:xfrm>
                <a:off x="7376349" y="3182142"/>
                <a:ext cx="338690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0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Normal equation of</a:t>
                </a:r>
                <a14:m>
                  <m:oMath xmlns:m="http://schemas.openxmlformats.org/officeDocument/2006/math">
                    <m:r>
                      <a:rPr lang="en-US" altLang="zh-CN" sz="2000" b="0" i="1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𝑋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0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D22D99-1650-49DD-92BB-553DE9BF6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349" y="3182142"/>
                <a:ext cx="3386903" cy="707886"/>
              </a:xfrm>
              <a:prstGeom prst="rect">
                <a:avLst/>
              </a:prstGeom>
              <a:blipFill>
                <a:blip r:embed="rId6"/>
                <a:stretch>
                  <a:fillRect t="-4310" r="-107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38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B7CCCC-1FB8-4BB1-8C49-DE68F0742126}"/>
              </a:ext>
            </a:extLst>
          </p:cNvPr>
          <p:cNvSpPr/>
          <p:nvPr/>
        </p:nvSpPr>
        <p:spPr>
          <a:xfrm>
            <a:off x="1185475" y="987702"/>
            <a:ext cx="24170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806099-FA1E-46F4-A22C-C8401C1A0FCB}"/>
                  </a:ext>
                </a:extLst>
              </p:cNvPr>
              <p:cNvSpPr/>
              <p:nvPr/>
            </p:nvSpPr>
            <p:spPr>
              <a:xfrm>
                <a:off x="1708023" y="1999345"/>
                <a:ext cx="769288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r>
                  <a:rPr lang="en-US" altLang="zh-CN" sz="40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is invertible if and only if the columns of  </a:t>
                </a:r>
                <a:r>
                  <a:rPr lang="en-US" altLang="zh-CN" sz="4000" i="1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X </a:t>
                </a:r>
                <a:r>
                  <a:rPr lang="en-US" altLang="zh-CN" sz="40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are linearly independent</a:t>
                </a:r>
                <a:r>
                  <a:rPr lang="en-US" altLang="zh-CN" sz="40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.</a:t>
                </a:r>
              </a:p>
              <a:p>
                <a:r>
                  <a:rPr lang="en-US" altLang="zh-CN" sz="40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Thus  </a:t>
                </a:r>
              </a:p>
              <a:p>
                <a:endParaRPr lang="en-US" altLang="zh-CN" sz="40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D806099-FA1E-46F4-A22C-C8401C1A0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23" y="1999345"/>
                <a:ext cx="7692880" cy="2554545"/>
              </a:xfrm>
              <a:prstGeom prst="rect">
                <a:avLst/>
              </a:prstGeom>
              <a:blipFill>
                <a:blip r:embed="rId2"/>
                <a:stretch>
                  <a:fillRect l="-2773" t="-4535" r="-3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70885E-24B1-4354-AA1F-CA8070951039}"/>
                  </a:ext>
                </a:extLst>
              </p:cNvPr>
              <p:cNvSpPr/>
              <p:nvPr/>
            </p:nvSpPr>
            <p:spPr>
              <a:xfrm>
                <a:off x="2581531" y="3261458"/>
                <a:ext cx="30517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70885E-24B1-4354-AA1F-CA8070951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531" y="3261458"/>
                <a:ext cx="30517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7AEDF7-0011-443F-9D62-D7DB15937931}"/>
                  </a:ext>
                </a:extLst>
              </p:cNvPr>
              <p:cNvSpPr/>
              <p:nvPr/>
            </p:nvSpPr>
            <p:spPr>
              <a:xfrm>
                <a:off x="1708023" y="4053639"/>
                <a:ext cx="543270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sz="4000" dirty="0">
                    <a:latin typeface="Arabic Typesetting" panose="03020402040406030203" pitchFamily="66" charset="-78"/>
                    <a:cs typeface="Arabic Typesetting" panose="03020402040406030203" pitchFamily="66" charset="-78"/>
                  </a:rPr>
                  <a:t>serves as an approximation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7AEDF7-0011-443F-9D62-D7DB15937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23" y="4053639"/>
                <a:ext cx="5432706" cy="707886"/>
              </a:xfrm>
              <a:prstGeom prst="rect">
                <a:avLst/>
              </a:prstGeom>
              <a:blipFill>
                <a:blip r:embed="rId4"/>
                <a:stretch>
                  <a:fillRect t="-16379" r="-224" b="-35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C8938E-7B42-49CC-BFA7-EEF8C96306AC}"/>
                  </a:ext>
                </a:extLst>
              </p:cNvPr>
              <p:cNvSpPr/>
              <p:nvPr/>
            </p:nvSpPr>
            <p:spPr>
              <a:xfrm>
                <a:off x="1708023" y="4979577"/>
                <a:ext cx="921502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sz="4000" dirty="0">
                    <a:latin typeface="Arabic Typesetting" panose="03020402040406030203" pitchFamily="66" charset="-78"/>
                    <a:cs typeface="Arabic Typesetting" panose="03020402040406030203" pitchFamily="66" charset="-78"/>
                  </a:rPr>
                  <a:t>is called the least-square error of the approximation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C8938E-7B42-49CC-BFA7-EEF8C9630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23" y="4979577"/>
                <a:ext cx="9215023" cy="707886"/>
              </a:xfrm>
              <a:prstGeom prst="rect">
                <a:avLst/>
              </a:prstGeom>
              <a:blipFill>
                <a:blip r:embed="rId5"/>
                <a:stretch>
                  <a:fillRect t="-16379" r="-728" b="-35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8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871FF7-E16D-4A27-9CBB-1BADB56BF343}"/>
                  </a:ext>
                </a:extLst>
              </p:cNvPr>
              <p:cNvSpPr txBox="1"/>
              <p:nvPr/>
            </p:nvSpPr>
            <p:spPr>
              <a:xfrm>
                <a:off x="-732549" y="2301462"/>
                <a:ext cx="7801252" cy="1853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𝑁𝑃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871FF7-E16D-4A27-9CBB-1BADB56B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2549" y="2301462"/>
                <a:ext cx="7801252" cy="1853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72FEA9-D4C6-442A-98AD-CC7B7C408D43}"/>
              </a:ext>
            </a:extLst>
          </p:cNvPr>
          <p:cNvSpPr/>
          <p:nvPr/>
        </p:nvSpPr>
        <p:spPr>
          <a:xfrm>
            <a:off x="2176737" y="2179693"/>
            <a:ext cx="763480" cy="2254929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95DD5-AFDF-4F79-A7BF-3B63E94A6047}"/>
              </a:ext>
            </a:extLst>
          </p:cNvPr>
          <p:cNvSpPr/>
          <p:nvPr/>
        </p:nvSpPr>
        <p:spPr>
          <a:xfrm>
            <a:off x="1604303" y="729659"/>
            <a:ext cx="898342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Column Space of The Design Matrix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&amp; Its Linear Dependency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7" name="Picture 2" descr="How can I visualize independent and dependent set of vectors? | Newbedev">
            <a:extLst>
              <a:ext uri="{FF2B5EF4-FFF2-40B4-BE49-F238E27FC236}">
                <a16:creationId xmlns:a16="http://schemas.microsoft.com/office/drawing/2014/main" id="{32B2C8AE-E9DF-4175-A834-1CBA1B88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112" y="2193368"/>
            <a:ext cx="5252899" cy="20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53C1E9-C2C0-48FE-A63E-6C636DCA7629}"/>
              </a:ext>
            </a:extLst>
          </p:cNvPr>
          <p:cNvSpPr/>
          <p:nvPr/>
        </p:nvSpPr>
        <p:spPr>
          <a:xfrm>
            <a:off x="1197434" y="4772294"/>
            <a:ext cx="100775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The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column vectors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form the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column space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of the matrix.  The matrix is not invertible under the circumstance of linear dependence.  It implies that you should use the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least columns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in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representing a dummy variable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2152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4D4360-2552-404B-B3A5-D2AEF09F8ECC}"/>
              </a:ext>
            </a:extLst>
          </p:cNvPr>
          <p:cNvSpPr/>
          <p:nvPr/>
        </p:nvSpPr>
        <p:spPr>
          <a:xfrm>
            <a:off x="3714691" y="498838"/>
            <a:ext cx="4762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Dummy Variable Trap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4F82E9BE-CAA1-4E0E-BE43-ED8B6A3C6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578" y="1225632"/>
            <a:ext cx="914400" cy="914400"/>
          </a:xfrm>
          <a:prstGeom prst="rect">
            <a:avLst/>
          </a:prstGeom>
        </p:spPr>
      </p:pic>
      <p:pic>
        <p:nvPicPr>
          <p:cNvPr id="10" name="Graphic 9" descr="Woman with solid fill">
            <a:extLst>
              <a:ext uri="{FF2B5EF4-FFF2-40B4-BE49-F238E27FC236}">
                <a16:creationId xmlns:a16="http://schemas.microsoft.com/office/drawing/2014/main" id="{45A5C717-DB80-46F0-86D0-47B0F1538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3024" y="122563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BF99C-6D01-4750-8073-0879336FA234}"/>
                  </a:ext>
                </a:extLst>
              </p:cNvPr>
              <p:cNvSpPr txBox="1"/>
              <p:nvPr/>
            </p:nvSpPr>
            <p:spPr>
              <a:xfrm>
                <a:off x="3839316" y="2475522"/>
                <a:ext cx="1004923" cy="2133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BF99C-6D01-4750-8073-0879336FA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316" y="2475522"/>
                <a:ext cx="1004923" cy="21333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4C7D4B-9E38-4A2D-9127-8E65E9CAB0A2}"/>
                  </a:ext>
                </a:extLst>
              </p:cNvPr>
              <p:cNvSpPr txBox="1"/>
              <p:nvPr/>
            </p:nvSpPr>
            <p:spPr>
              <a:xfrm>
                <a:off x="7347762" y="2475523"/>
                <a:ext cx="1004923" cy="2133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4C7D4B-9E38-4A2D-9127-8E65E9CA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762" y="2475523"/>
                <a:ext cx="1004923" cy="21333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67811E-9091-4D84-9B91-6299C840AD89}"/>
                  </a:ext>
                </a:extLst>
              </p:cNvPr>
              <p:cNvSpPr txBox="1"/>
              <p:nvPr/>
            </p:nvSpPr>
            <p:spPr>
              <a:xfrm>
                <a:off x="5260083" y="2474180"/>
                <a:ext cx="1004923" cy="2133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67811E-9091-4D84-9B91-6299C840A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083" y="2474180"/>
                <a:ext cx="1004923" cy="21333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EB3CA-F236-4028-9341-9BF19E1656D4}"/>
                  </a:ext>
                </a:extLst>
              </p:cNvPr>
              <p:cNvSpPr txBox="1"/>
              <p:nvPr/>
            </p:nvSpPr>
            <p:spPr>
              <a:xfrm>
                <a:off x="6166081" y="3326746"/>
                <a:ext cx="12806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  1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EB3CA-F236-4028-9341-9BF19E165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081" y="3326746"/>
                <a:ext cx="1280607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1C1DAD-857A-47C6-A6A5-E2430628CCE2}"/>
                  </a:ext>
                </a:extLst>
              </p:cNvPr>
              <p:cNvSpPr txBox="1"/>
              <p:nvPr/>
            </p:nvSpPr>
            <p:spPr>
              <a:xfrm>
                <a:off x="4810800" y="3326746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1C1DAD-857A-47C6-A6A5-E2430628C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800" y="3326746"/>
                <a:ext cx="399148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5C61C86-7290-40C6-825D-2F31A710367B}"/>
              </a:ext>
            </a:extLst>
          </p:cNvPr>
          <p:cNvSpPr/>
          <p:nvPr/>
        </p:nvSpPr>
        <p:spPr>
          <a:xfrm>
            <a:off x="728188" y="4807079"/>
            <a:ext cx="107356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linearly dependent vector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is form with the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linear combination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 (y = c + mx) of the other vector(s) within the vector space.  This illustrate the linear dependence caused by the dummy variable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without dropping the first column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777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A84A17-F4E8-4ABC-AA2B-9825F6C4B951}"/>
              </a:ext>
            </a:extLst>
          </p:cNvPr>
          <p:cNvSpPr/>
          <p:nvPr/>
        </p:nvSpPr>
        <p:spPr>
          <a:xfrm>
            <a:off x="513664" y="850897"/>
            <a:ext cx="67081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Geometrical Interpretation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Least Square Problem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B9F57-2812-4F78-B080-340F48296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2" t="39897" r="15462" b="27390"/>
          <a:stretch/>
        </p:blipFill>
        <p:spPr>
          <a:xfrm>
            <a:off x="513664" y="1973683"/>
            <a:ext cx="6299474" cy="2078278"/>
          </a:xfrm>
          <a:prstGeom prst="rect">
            <a:avLst/>
          </a:prstGeom>
        </p:spPr>
      </p:pic>
      <p:pic>
        <p:nvPicPr>
          <p:cNvPr id="4098" name="Picture 2" descr="How to derive the least square estimator for multiple linear regression? -  Cross Validated">
            <a:extLst>
              <a:ext uri="{FF2B5EF4-FFF2-40B4-BE49-F238E27FC236}">
                <a16:creationId xmlns:a16="http://schemas.microsoft.com/office/drawing/2014/main" id="{5E26DE4E-EF2C-4704-B23C-CBA67ACF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76" y="1805004"/>
            <a:ext cx="6989498" cy="46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41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1782395"/>
            <a:ext cx="45609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Linear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 Validation</a:t>
            </a:r>
            <a:endParaRPr lang="en-US" altLang="zh-CN" sz="28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045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606494-EC59-4B9C-A8E5-5B7A792D7DBC}"/>
              </a:ext>
            </a:extLst>
          </p:cNvPr>
          <p:cNvGrpSpPr/>
          <p:nvPr/>
        </p:nvGrpSpPr>
        <p:grpSpPr>
          <a:xfrm>
            <a:off x="1705437" y="709086"/>
            <a:ext cx="7470956" cy="5480283"/>
            <a:chOff x="1705437" y="744598"/>
            <a:chExt cx="7470956" cy="548028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65C4CC-231F-4376-B9D4-B8F2D88B8256}"/>
                </a:ext>
              </a:extLst>
            </p:cNvPr>
            <p:cNvSpPr/>
            <p:nvPr/>
          </p:nvSpPr>
          <p:spPr>
            <a:xfrm>
              <a:off x="1705437" y="744598"/>
              <a:ext cx="7470956" cy="4401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Summary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Loss Function:</a:t>
              </a:r>
              <a:r>
                <a:rPr lang="zh-CN" altLang="en-US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  <a:r>
                <a:rPr lang="en-US" altLang="zh-CN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Mean Square Error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Optimization: Least Square Criterion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2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2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2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2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Multiple Regression Function: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4DCDE7B-861A-4F6E-A682-722C2D523BC7}"/>
                    </a:ext>
                  </a:extLst>
                </p:cNvPr>
                <p:cNvSpPr txBox="1"/>
                <p:nvPr/>
              </p:nvSpPr>
              <p:spPr>
                <a:xfrm>
                  <a:off x="4606806" y="2211356"/>
                  <a:ext cx="2978379" cy="4551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4DCDE7B-861A-4F6E-A682-722C2D523B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806" y="2211356"/>
                  <a:ext cx="2978379" cy="4551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9B682B0-EDB4-4007-A158-DE8B82F4C7DE}"/>
                    </a:ext>
                  </a:extLst>
                </p:cNvPr>
                <p:cNvSpPr txBox="1"/>
                <p:nvPr/>
              </p:nvSpPr>
              <p:spPr>
                <a:xfrm>
                  <a:off x="3015600" y="3356605"/>
                  <a:ext cx="6160789" cy="1258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𝐿𝑆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9B682B0-EDB4-4007-A158-DE8B82F4C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600" y="3356605"/>
                  <a:ext cx="6160789" cy="12588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C53498-99BE-4B5D-8D81-DFED3DC21778}"/>
                    </a:ext>
                  </a:extLst>
                </p:cNvPr>
                <p:cNvSpPr txBox="1"/>
                <p:nvPr/>
              </p:nvSpPr>
              <p:spPr>
                <a:xfrm>
                  <a:off x="4525101" y="5145803"/>
                  <a:ext cx="3141785" cy="10790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C53498-99BE-4B5D-8D81-DFED3DC217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101" y="5145803"/>
                  <a:ext cx="3141785" cy="10790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003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11948" y="147161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Linear Regression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502936" y="307915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49922" y="378357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Historical Review &amp; Conventional Use of Symbols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neath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D04F7-0D4A-4DB6-851C-516EF0410C82}"/>
              </a:ext>
            </a:extLst>
          </p:cNvPr>
          <p:cNvCxnSpPr>
            <a:cxnSpLocks/>
          </p:cNvCxnSpPr>
          <p:nvPr/>
        </p:nvCxnSpPr>
        <p:spPr>
          <a:xfrm flipV="1">
            <a:off x="2180834" y="1324244"/>
            <a:ext cx="902361" cy="804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84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FF578-9BDF-4383-83E4-D3C8F45078A4}"/>
                  </a:ext>
                </a:extLst>
              </p:cNvPr>
              <p:cNvSpPr txBox="1"/>
              <p:nvPr/>
            </p:nvSpPr>
            <p:spPr>
              <a:xfrm>
                <a:off x="4525106" y="1378774"/>
                <a:ext cx="3141785" cy="1079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FF578-9BDF-4383-83E4-D3C8F4507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106" y="1378774"/>
                <a:ext cx="3141785" cy="10790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839AC0-038F-4C99-81F8-4FBE46BE02D8}"/>
              </a:ext>
            </a:extLst>
          </p:cNvPr>
          <p:cNvSpPr/>
          <p:nvPr/>
        </p:nvSpPr>
        <p:spPr>
          <a:xfrm>
            <a:off x="2359912" y="749704"/>
            <a:ext cx="7472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2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Multiple Regression Function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59280F-98FF-4504-8990-3F06721E61B0}"/>
              </a:ext>
            </a:extLst>
          </p:cNvPr>
          <p:cNvGrpSpPr/>
          <p:nvPr/>
        </p:nvGrpSpPr>
        <p:grpSpPr>
          <a:xfrm>
            <a:off x="3144167" y="2592649"/>
            <a:ext cx="3942904" cy="632158"/>
            <a:chOff x="3126411" y="3157311"/>
            <a:chExt cx="3942904" cy="632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BDE789B-61A9-45E1-BF4C-A5FFE9A7F8D4}"/>
                    </a:ext>
                  </a:extLst>
                </p:cNvPr>
                <p:cNvSpPr txBox="1"/>
                <p:nvPr/>
              </p:nvSpPr>
              <p:spPr>
                <a:xfrm>
                  <a:off x="5087169" y="3190120"/>
                  <a:ext cx="1982146" cy="5202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BDE789B-61A9-45E1-BF4C-A5FFE9A7F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169" y="3190120"/>
                  <a:ext cx="1982146" cy="520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3CDA59-0BF6-49AA-91F7-E0BAA6AB5578}"/>
                </a:ext>
              </a:extLst>
            </p:cNvPr>
            <p:cNvSpPr/>
            <p:nvPr/>
          </p:nvSpPr>
          <p:spPr>
            <a:xfrm>
              <a:off x="4938509" y="3157311"/>
              <a:ext cx="632158" cy="63215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0E3E7C-6C10-4349-AE12-BEE6424BC280}"/>
                </a:ext>
              </a:extLst>
            </p:cNvPr>
            <p:cNvSpPr/>
            <p:nvPr/>
          </p:nvSpPr>
          <p:spPr>
            <a:xfrm>
              <a:off x="3126411" y="3266313"/>
              <a:ext cx="18209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Residual</a:t>
              </a:r>
            </a:p>
          </p:txBody>
        </p:sp>
      </p:grpSp>
      <p:pic>
        <p:nvPicPr>
          <p:cNvPr id="9" name="Picture 2" descr="Descending into ML: Training and Loss | Machine Learning Crash Course">
            <a:extLst>
              <a:ext uri="{FF2B5EF4-FFF2-40B4-BE49-F238E27FC236}">
                <a16:creationId xmlns:a16="http://schemas.microsoft.com/office/drawing/2014/main" id="{565E3BE4-FED5-409A-AC44-1F2D70EA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50" y="3670111"/>
            <a:ext cx="8798899" cy="293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72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D44FB-5FD9-4129-A8F3-541940AF2D22}"/>
                  </a:ext>
                </a:extLst>
              </p:cNvPr>
              <p:cNvSpPr txBox="1"/>
              <p:nvPr/>
            </p:nvSpPr>
            <p:spPr>
              <a:xfrm>
                <a:off x="4361107" y="2084561"/>
                <a:ext cx="4234108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D44FB-5FD9-4129-A8F3-541940AF2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107" y="2084561"/>
                <a:ext cx="4234108" cy="1211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C65BB5-F295-400A-9AAB-4C2DD9A0698A}"/>
              </a:ext>
            </a:extLst>
          </p:cNvPr>
          <p:cNvSpPr/>
          <p:nvPr/>
        </p:nvSpPr>
        <p:spPr>
          <a:xfrm>
            <a:off x="3419273" y="802970"/>
            <a:ext cx="5353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2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Mean Square Error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E2A2C-B1D6-40A4-8F90-DC847EB4BAA0}"/>
              </a:ext>
            </a:extLst>
          </p:cNvPr>
          <p:cNvSpPr/>
          <p:nvPr/>
        </p:nvSpPr>
        <p:spPr>
          <a:xfrm>
            <a:off x="1172862" y="4116038"/>
            <a:ext cx="1035039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Practically we may have an insight about </a:t>
            </a:r>
          </a:p>
          <a:p>
            <a:pPr lvl="0" algn="ctr"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different models perform</a:t>
            </a: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through the</a:t>
            </a:r>
          </a:p>
          <a:p>
            <a:pPr lvl="0" algn="ctr">
              <a:defRPr/>
            </a:pP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difference of MSE (</a:t>
            </a:r>
            <a:r>
              <a:rPr lang="en-US" altLang="zh-CN" sz="2400" spc="600" dirty="0">
                <a:latin typeface="Calibri" panose="020F0502020204030204" pitchFamily="34" charset="0"/>
                <a:ea typeface="Lato Black" panose="020F0502020204030203" pitchFamily="34" charset="0"/>
                <a:cs typeface="Calibri" panose="020F0502020204030204" pitchFamily="34" charset="0"/>
              </a:rPr>
              <a:t>∆</a:t>
            </a: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MSE).</a:t>
            </a:r>
          </a:p>
          <a:p>
            <a:pPr lvl="0" algn="ctr">
              <a:defRPr/>
            </a:pPr>
            <a:endParaRPr lang="en-US" altLang="zh-CN" sz="2400" spc="600" dirty="0"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lower the MSE,</a:t>
            </a:r>
            <a:r>
              <a:rPr lang="zh-CN" altLang="en-US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better the model performs</a:t>
            </a: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5794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5E960B3-3688-4D76-A3E1-D02077647A10}"/>
                  </a:ext>
                </a:extLst>
              </p:cNvPr>
              <p:cNvSpPr/>
              <p:nvPr/>
            </p:nvSpPr>
            <p:spPr>
              <a:xfrm>
                <a:off x="2754091" y="723070"/>
                <a:ext cx="66838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spc="600" dirty="0">
                    <a:solidFill>
                      <a:schemeClr val="tx1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Coefficient of Determination,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pc="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pc="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5E960B3-3688-4D76-A3E1-D02077647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091" y="723070"/>
                <a:ext cx="6683817" cy="461665"/>
              </a:xfrm>
              <a:prstGeom prst="rect">
                <a:avLst/>
              </a:prstGeom>
              <a:blipFill>
                <a:blip r:embed="rId2"/>
                <a:stretch>
                  <a:fillRect l="-146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7D405B-F680-4913-978F-3EEB52D79F88}"/>
                  </a:ext>
                </a:extLst>
              </p:cNvPr>
              <p:cNvSpPr txBox="1"/>
              <p:nvPr/>
            </p:nvSpPr>
            <p:spPr>
              <a:xfrm>
                <a:off x="2689934" y="1731146"/>
                <a:ext cx="6673943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𝑠𝑞𝑢𝑎𝑟𝑒𝑠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7D405B-F680-4913-978F-3EEB52D7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34" y="1731146"/>
                <a:ext cx="6673943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0524C8-0BB8-4644-90E1-945EA8D6276D}"/>
                  </a:ext>
                </a:extLst>
              </p:cNvPr>
              <p:cNvSpPr txBox="1"/>
              <p:nvPr/>
            </p:nvSpPr>
            <p:spPr>
              <a:xfrm>
                <a:off x="2881593" y="3318265"/>
                <a:ext cx="642881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𝑠𝑞𝑢𝑎𝑟𝑒𝑠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  <m:sup/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0524C8-0BB8-4644-90E1-945EA8D62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93" y="3318265"/>
                <a:ext cx="6428811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9B50F43-DD32-424C-BAA2-F6EA3D6FE852}"/>
              </a:ext>
            </a:extLst>
          </p:cNvPr>
          <p:cNvSpPr/>
          <p:nvPr/>
        </p:nvSpPr>
        <p:spPr>
          <a:xfrm>
            <a:off x="8249878" y="3569191"/>
            <a:ext cx="632158" cy="63215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229F6-77D4-446B-8EAA-E8187DDC758B}"/>
              </a:ext>
            </a:extLst>
          </p:cNvPr>
          <p:cNvSpPr/>
          <p:nvPr/>
        </p:nvSpPr>
        <p:spPr>
          <a:xfrm>
            <a:off x="8565957" y="4080514"/>
            <a:ext cx="33869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Sample mean of response variable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9EC3CC5-1B0B-454B-837C-1D66791F8202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>
            <a:off x="8342455" y="4108773"/>
            <a:ext cx="223502" cy="32568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0C3E8B-CE46-49F8-8F66-8D8F3DF17F52}"/>
                  </a:ext>
                </a:extLst>
              </p:cNvPr>
              <p:cNvSpPr/>
              <p:nvPr/>
            </p:nvSpPr>
            <p:spPr>
              <a:xfrm>
                <a:off x="4765826" y="4746521"/>
                <a:ext cx="2660344" cy="786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pc="6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pc="6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i="1" spc="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pc="60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altLang="zh-CN" sz="2400" b="0" i="1" spc="600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0C3E8B-CE46-49F8-8F66-8D8F3DF17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826" y="4746521"/>
                <a:ext cx="2660344" cy="786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863393-C369-4F01-8797-5DCF70813ADD}"/>
                  </a:ext>
                </a:extLst>
              </p:cNvPr>
              <p:cNvSpPr/>
              <p:nvPr/>
            </p:nvSpPr>
            <p:spPr>
              <a:xfrm>
                <a:off x="989665" y="5779824"/>
                <a:ext cx="102126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The higher</a:t>
                </a:r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6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pc="6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i="1" spc="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,</a:t>
                </a:r>
                <a:r>
                  <a:rPr lang="zh-CN" altLang="en-US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:r>
                  <a:rPr lang="en-US" altLang="zh-CN" sz="24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the better the model performs</a:t>
                </a:r>
                <a:r>
                  <a:rPr kumimoji="0" lang="en-US" altLang="zh-CN" sz="2400" b="0" i="0" u="none" strike="noStrike" kern="1200" cap="none" spc="6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863393-C369-4F01-8797-5DCF70813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65" y="5779824"/>
                <a:ext cx="10212668" cy="461665"/>
              </a:xfrm>
              <a:prstGeom prst="rect">
                <a:avLst/>
              </a:prstGeom>
              <a:blipFill>
                <a:blip r:embed="rId6"/>
                <a:stretch>
                  <a:fillRect l="-41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10C1863-19A5-448A-AE5B-50B1EC2D6B1F}"/>
              </a:ext>
            </a:extLst>
          </p:cNvPr>
          <p:cNvGrpSpPr/>
          <p:nvPr/>
        </p:nvGrpSpPr>
        <p:grpSpPr>
          <a:xfrm>
            <a:off x="3003393" y="469585"/>
            <a:ext cx="6455000" cy="4962782"/>
            <a:chOff x="2381955" y="643466"/>
            <a:chExt cx="7428089" cy="5571067"/>
          </a:xfrm>
        </p:grpSpPr>
        <p:pic>
          <p:nvPicPr>
            <p:cNvPr id="3" name="Picture 2" descr="Low level TensorFlow for regression problems (house pricing). | by  Odemakinde Elisha | Medium">
              <a:extLst>
                <a:ext uri="{FF2B5EF4-FFF2-40B4-BE49-F238E27FC236}">
                  <a16:creationId xmlns:a16="http://schemas.microsoft.com/office/drawing/2014/main" id="{4CF81804-2CE9-4D9D-AD27-9B76474E5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81955" y="643466"/>
              <a:ext cx="7428089" cy="5571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95EDE4F-3CA3-405E-B5E5-2AC29396944F}"/>
                </a:ext>
              </a:extLst>
            </p:cNvPr>
            <p:cNvCxnSpPr>
              <a:cxnSpLocks/>
            </p:cNvCxnSpPr>
            <p:nvPr/>
          </p:nvCxnSpPr>
          <p:spPr>
            <a:xfrm>
              <a:off x="3329126" y="3429000"/>
              <a:ext cx="5752730" cy="0"/>
            </a:xfrm>
            <a:prstGeom prst="line">
              <a:avLst/>
            </a:prstGeom>
            <a:ln w="571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27B692-7454-483F-941E-2046307995C3}"/>
                  </a:ext>
                </a:extLst>
              </p:cNvPr>
              <p:cNvSpPr/>
              <p:nvPr/>
            </p:nvSpPr>
            <p:spPr>
              <a:xfrm>
                <a:off x="9040645" y="2689366"/>
                <a:ext cx="83549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pc="6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pc="6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800" b="0" i="1" spc="60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20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27B692-7454-483F-941E-204630799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645" y="2689366"/>
                <a:ext cx="8354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91134E-C4A1-4208-9020-920A066CCA36}"/>
                  </a:ext>
                </a:extLst>
              </p:cNvPr>
              <p:cNvSpPr/>
              <p:nvPr/>
            </p:nvSpPr>
            <p:spPr>
              <a:xfrm>
                <a:off x="3421577" y="5547776"/>
                <a:ext cx="6036815" cy="567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/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91134E-C4A1-4208-9020-920A066CC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577" y="5547776"/>
                <a:ext cx="6036815" cy="567399"/>
              </a:xfrm>
              <a:prstGeom prst="rect">
                <a:avLst/>
              </a:prstGeom>
              <a:blipFill>
                <a:blip r:embed="rId4"/>
                <a:stretch>
                  <a:fillRect t="-2151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279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se of Dimensionality | Python | PCA - AI ASPIRANT">
            <a:extLst>
              <a:ext uri="{FF2B5EF4-FFF2-40B4-BE49-F238E27FC236}">
                <a16:creationId xmlns:a16="http://schemas.microsoft.com/office/drawing/2014/main" id="{6FD12C72-DC94-4BBB-852E-383F26058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6" b="16461"/>
          <a:stretch/>
        </p:blipFill>
        <p:spPr bwMode="auto">
          <a:xfrm>
            <a:off x="1176273" y="1006155"/>
            <a:ext cx="9839452" cy="370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7780BA-C10B-498B-9CE5-8C05496F007F}"/>
              </a:ext>
            </a:extLst>
          </p:cNvPr>
          <p:cNvSpPr/>
          <p:nvPr/>
        </p:nvSpPr>
        <p:spPr>
          <a:xfrm>
            <a:off x="1611374" y="598345"/>
            <a:ext cx="8969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Curse of Dimensionality &amp; Data Sparsity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68F23-F1F7-4DF7-9B89-11D2402C1DDF}"/>
              </a:ext>
            </a:extLst>
          </p:cNvPr>
          <p:cNvSpPr/>
          <p:nvPr/>
        </p:nvSpPr>
        <p:spPr>
          <a:xfrm>
            <a:off x="1611374" y="4823513"/>
            <a:ext cx="8969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R-square will never decrease </a:t>
            </a:r>
            <a:r>
              <a:rPr lang="en-US" altLang="zh-CN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as the input variables (the dimensions) increase, even if the input variable itself is meaningless.  Hence the interpretation of R-square is tricky multivariate regression.</a:t>
            </a:r>
          </a:p>
        </p:txBody>
      </p:sp>
    </p:spTree>
    <p:extLst>
      <p:ext uri="{BB962C8B-B14F-4D97-AF65-F5344CB8AC3E}">
        <p14:creationId xmlns:p14="http://schemas.microsoft.com/office/powerpoint/2010/main" val="2879897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ACF9E2-C466-4F2F-8C16-43D5FA3EA66B}"/>
              </a:ext>
            </a:extLst>
          </p:cNvPr>
          <p:cNvSpPr/>
          <p:nvPr/>
        </p:nvSpPr>
        <p:spPr>
          <a:xfrm>
            <a:off x="4014242" y="846920"/>
            <a:ext cx="41635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Adjusted R-square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8AC4D9-4464-42F7-B091-DC4CF4F07CC9}"/>
                  </a:ext>
                </a:extLst>
              </p:cNvPr>
              <p:cNvSpPr txBox="1"/>
              <p:nvPr/>
            </p:nvSpPr>
            <p:spPr>
              <a:xfrm>
                <a:off x="3065681" y="2202198"/>
                <a:ext cx="6060633" cy="100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𝐴𝑑𝑗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8AC4D9-4464-42F7-B091-DC4CF4F07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681" y="2202198"/>
                <a:ext cx="6060633" cy="10080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2FFE0F8-FF60-4CFB-9857-1FF507E1B87D}"/>
                  </a:ext>
                </a:extLst>
              </p:cNvPr>
              <p:cNvSpPr/>
              <p:nvPr/>
            </p:nvSpPr>
            <p:spPr>
              <a:xfrm>
                <a:off x="3579238" y="3728142"/>
                <a:ext cx="524457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/>
                    </m:sSub>
                    <m:r>
                      <a:rPr lang="en-US" altLang="zh-CN" sz="2400" b="0" i="1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2400" b="0" spc="6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Sample size</a:t>
                </a:r>
                <a:endParaRPr lang="en-US" altLang="zh-CN" sz="2400" b="0" i="1" spc="6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/>
                    </m:sSub>
                    <m:r>
                      <a:rPr lang="en-US" altLang="zh-CN" sz="2400" b="0" i="0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2400" spc="6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 Black" panose="020F0502020204030203" pitchFamily="34" charset="0"/>
                  </a:rPr>
                  <a:t>Number of Predictors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2FFE0F8-FF60-4CFB-9857-1FF507E1B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238" y="3728142"/>
                <a:ext cx="5244577" cy="830997"/>
              </a:xfrm>
              <a:prstGeom prst="rect">
                <a:avLst/>
              </a:prstGeom>
              <a:blipFill>
                <a:blip r:embed="rId3"/>
                <a:stretch>
                  <a:fillRect l="-349" t="-5882" r="-1279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1F75D8F-F36F-41D6-B402-92C577719A49}"/>
              </a:ext>
            </a:extLst>
          </p:cNvPr>
          <p:cNvSpPr/>
          <p:nvPr/>
        </p:nvSpPr>
        <p:spPr>
          <a:xfrm>
            <a:off x="1020228" y="5076987"/>
            <a:ext cx="10151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The Adjusted R-square will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penalize</a:t>
            </a:r>
            <a:r>
              <a:rPr lang="en-US" altLang="zh-CN" sz="360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 the act of </a:t>
            </a:r>
            <a:r>
              <a:rPr lang="en-US" altLang="zh-CN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adding meaningless variables</a:t>
            </a:r>
            <a:r>
              <a:rPr lang="en-US" altLang="zh-CN" sz="360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283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1782395"/>
            <a:ext cx="45609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Linear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 Validation</a:t>
            </a:r>
            <a:endParaRPr lang="en-US" altLang="zh-CN" sz="2800" spc="6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90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13804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95484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1868717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Multinomial Logistic Regression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Relationship Between Logistic Regression &amp; Deep Learning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Cost-based Classification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51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on Group 1 | EUSALP">
            <a:extLst>
              <a:ext uri="{FF2B5EF4-FFF2-40B4-BE49-F238E27FC236}">
                <a16:creationId xmlns:a16="http://schemas.microsoft.com/office/drawing/2014/main" id="{8E376F75-97EE-44BB-BF61-3744AE0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98" y="1080275"/>
            <a:ext cx="5145448" cy="46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D0628-F542-43E6-AD84-444D12C4884C}"/>
              </a:ext>
            </a:extLst>
          </p:cNvPr>
          <p:cNvSpPr txBox="1"/>
          <p:nvPr/>
        </p:nvSpPr>
        <p:spPr>
          <a:xfrm>
            <a:off x="6843540" y="1782395"/>
            <a:ext cx="45609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Linear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 Regression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 Validation</a:t>
            </a:r>
            <a:endParaRPr lang="en-US" altLang="zh-CN" sz="2800" spc="6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05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13804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95484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1868717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Multinomial Logistic Regression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Relationship Between Logistic Regression &amp; Deep Learning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Cost-based Classification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068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lay-Doh Kitchen Creations Noodle Makin' Mania Food Set with 5 Cans of  Dough - Walmart.com - Walmart.com">
            <a:extLst>
              <a:ext uri="{FF2B5EF4-FFF2-40B4-BE49-F238E27FC236}">
                <a16:creationId xmlns:a16="http://schemas.microsoft.com/office/drawing/2014/main" id="{409EF64A-E05C-42D4-85B0-D39A88FB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08" y="2119857"/>
            <a:ext cx="4132635" cy="41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ing Playdoh Aliens">
            <a:extLst>
              <a:ext uri="{FF2B5EF4-FFF2-40B4-BE49-F238E27FC236}">
                <a16:creationId xmlns:a16="http://schemas.microsoft.com/office/drawing/2014/main" id="{52036229-E15E-4D5F-9AA0-988CB21F6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1082561"/>
            <a:ext cx="5908878" cy="394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B3CD9F-E18C-4F59-9773-3AA655913EA9}"/>
              </a:ext>
            </a:extLst>
          </p:cNvPr>
          <p:cNvSpPr/>
          <p:nvPr/>
        </p:nvSpPr>
        <p:spPr>
          <a:xfrm>
            <a:off x="890757" y="5298385"/>
            <a:ext cx="66460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 is Modelling</a:t>
            </a:r>
            <a:r>
              <a:rPr kumimoji="0" lang="zh-CN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？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 are we about to Model?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46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1085BB-68F9-41D1-AAB9-E873570EC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19326" r="900" b="1595"/>
          <a:stretch/>
        </p:blipFill>
        <p:spPr bwMode="auto">
          <a:xfrm>
            <a:off x="1433508" y="1809749"/>
            <a:ext cx="9324975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4CB447-EB21-4F84-AA4A-B276163B8B96}"/>
              </a:ext>
            </a:extLst>
          </p:cNvPr>
          <p:cNvSpPr/>
          <p:nvPr/>
        </p:nvSpPr>
        <p:spPr>
          <a:xfrm>
            <a:off x="3198695" y="960521"/>
            <a:ext cx="5794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Binary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Classification Task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53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35E9878-0A4B-4F60-97E9-C548A0821FCB}"/>
              </a:ext>
            </a:extLst>
          </p:cNvPr>
          <p:cNvGrpSpPr/>
          <p:nvPr/>
        </p:nvGrpSpPr>
        <p:grpSpPr>
          <a:xfrm>
            <a:off x="2322461" y="769816"/>
            <a:ext cx="7547077" cy="6088184"/>
            <a:chOff x="922215" y="1477108"/>
            <a:chExt cx="7547077" cy="4660928"/>
          </a:xfrm>
        </p:grpSpPr>
        <p:pic>
          <p:nvPicPr>
            <p:cNvPr id="4" name="Picture 2" descr="Adding a 2nd plane to a scatterplot3d - Stack Overflow">
              <a:extLst>
                <a:ext uri="{FF2B5EF4-FFF2-40B4-BE49-F238E27FC236}">
                  <a16:creationId xmlns:a16="http://schemas.microsoft.com/office/drawing/2014/main" id="{2FDAB76F-39AF-449B-BECD-CBB83E71D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928" y="1477108"/>
              <a:ext cx="7325364" cy="4660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0850B1-B886-4FF2-B8E8-703BCC52958C}"/>
                </a:ext>
              </a:extLst>
            </p:cNvPr>
            <p:cNvSpPr/>
            <p:nvPr/>
          </p:nvSpPr>
          <p:spPr>
            <a:xfrm>
              <a:off x="922215" y="3516923"/>
              <a:ext cx="580753" cy="1539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30BD5D-3624-4796-B11F-FE3BC7A8D28A}"/>
                </a:ext>
              </a:extLst>
            </p:cNvPr>
            <p:cNvSpPr/>
            <p:nvPr/>
          </p:nvSpPr>
          <p:spPr>
            <a:xfrm rot="5400000">
              <a:off x="3051907" y="5077844"/>
              <a:ext cx="580753" cy="1539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229F7B-29C8-48C8-B234-9C7A85739E64}"/>
                </a:ext>
              </a:extLst>
            </p:cNvPr>
            <p:cNvSpPr/>
            <p:nvPr/>
          </p:nvSpPr>
          <p:spPr>
            <a:xfrm>
              <a:off x="8113151" y="3669323"/>
              <a:ext cx="225865" cy="1069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26D16A0-59BB-4033-A514-D433E3F53067}"/>
              </a:ext>
            </a:extLst>
          </p:cNvPr>
          <p:cNvSpPr/>
          <p:nvPr/>
        </p:nvSpPr>
        <p:spPr>
          <a:xfrm>
            <a:off x="3198700" y="769815"/>
            <a:ext cx="5794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Binary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Classification Task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79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gistic Regression">
            <a:extLst>
              <a:ext uri="{FF2B5EF4-FFF2-40B4-BE49-F238E27FC236}">
                <a16:creationId xmlns:a16="http://schemas.microsoft.com/office/drawing/2014/main" id="{164D3574-496A-43ED-9D81-67727B9D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42" y="1790700"/>
            <a:ext cx="40862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ph for Sigmoid Function | Download Scientific Diagram">
            <a:extLst>
              <a:ext uri="{FF2B5EF4-FFF2-40B4-BE49-F238E27FC236}">
                <a16:creationId xmlns:a16="http://schemas.microsoft.com/office/drawing/2014/main" id="{E40B8EA8-5208-454C-B4BD-7DC4CDC55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18" y="1790700"/>
            <a:ext cx="48101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AC9A9-7557-4C70-AD53-2591F081F1A8}"/>
              </a:ext>
            </a:extLst>
          </p:cNvPr>
          <p:cNvSpPr/>
          <p:nvPr/>
        </p:nvSpPr>
        <p:spPr>
          <a:xfrm>
            <a:off x="1709959" y="897631"/>
            <a:ext cx="8772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 Function &amp; Logistic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46011-CF41-4F37-A20B-487855022B75}"/>
              </a:ext>
            </a:extLst>
          </p:cNvPr>
          <p:cNvSpPr/>
          <p:nvPr/>
        </p:nvSpPr>
        <p:spPr>
          <a:xfrm>
            <a:off x="1268347" y="5121414"/>
            <a:ext cx="4894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 Function is called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Sigmoid Function as well.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6EED25-88B0-4517-84F8-749CFCA97D48}"/>
              </a:ext>
            </a:extLst>
          </p:cNvPr>
          <p:cNvCxnSpPr>
            <a:cxnSpLocks/>
          </p:cNvCxnSpPr>
          <p:nvPr/>
        </p:nvCxnSpPr>
        <p:spPr>
          <a:xfrm flipV="1">
            <a:off x="10199851" y="5582487"/>
            <a:ext cx="0" cy="26271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C8C7E6A-A9D8-4275-B489-9A3D94A192FC}"/>
              </a:ext>
            </a:extLst>
          </p:cNvPr>
          <p:cNvSpPr/>
          <p:nvPr/>
        </p:nvSpPr>
        <p:spPr>
          <a:xfrm>
            <a:off x="8753236" y="5713846"/>
            <a:ext cx="182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Decision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Boundary</a:t>
            </a:r>
          </a:p>
        </p:txBody>
      </p:sp>
    </p:spTree>
    <p:extLst>
      <p:ext uri="{BB962C8B-B14F-4D97-AF65-F5344CB8AC3E}">
        <p14:creationId xmlns:p14="http://schemas.microsoft.com/office/powerpoint/2010/main" val="4109693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C8972A-A917-4238-BBAE-1EA231B38FCD}"/>
              </a:ext>
            </a:extLst>
          </p:cNvPr>
          <p:cNvSpPr/>
          <p:nvPr/>
        </p:nvSpPr>
        <p:spPr>
          <a:xfrm>
            <a:off x="2320831" y="800354"/>
            <a:ext cx="7550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 Function &amp; Its Derivative</a:t>
            </a:r>
          </a:p>
        </p:txBody>
      </p:sp>
      <p:pic>
        <p:nvPicPr>
          <p:cNvPr id="1028" name="Picture 4" descr="Logistic Function Gradient">
            <a:extLst>
              <a:ext uri="{FF2B5EF4-FFF2-40B4-BE49-F238E27FC236}">
                <a16:creationId xmlns:a16="http://schemas.microsoft.com/office/drawing/2014/main" id="{07D07D74-5315-4F0D-905F-B90DF8B56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41" y="1666621"/>
            <a:ext cx="69723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566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E9939FF-6FF2-4BD9-AE73-2FB84B70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93" y="1321335"/>
            <a:ext cx="7872412" cy="41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FBF4B2-32E3-4E72-8D16-08F2952B1A73}"/>
                  </a:ext>
                </a:extLst>
              </p:cNvPr>
              <p:cNvSpPr txBox="1"/>
              <p:nvPr/>
            </p:nvSpPr>
            <p:spPr>
              <a:xfrm>
                <a:off x="3840606" y="5502300"/>
                <a:ext cx="4414093" cy="905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FBF4B2-32E3-4E72-8D16-08F2952B1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606" y="5502300"/>
                <a:ext cx="4414093" cy="905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F628BAB-F669-4086-AF3D-C0BAC713807E}"/>
              </a:ext>
            </a:extLst>
          </p:cNvPr>
          <p:cNvSpPr/>
          <p:nvPr/>
        </p:nvSpPr>
        <p:spPr>
          <a:xfrm>
            <a:off x="2357155" y="610546"/>
            <a:ext cx="7477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Simple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617120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285573-C2D0-495F-9A7B-2540D559B2B9}"/>
              </a:ext>
            </a:extLst>
          </p:cNvPr>
          <p:cNvSpPr/>
          <p:nvPr/>
        </p:nvSpPr>
        <p:spPr>
          <a:xfrm>
            <a:off x="5486400" y="2907323"/>
            <a:ext cx="4185138" cy="1781908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24761-5839-4F2B-9CF7-BE0DB2D90BAE}"/>
              </a:ext>
            </a:extLst>
          </p:cNvPr>
          <p:cNvSpPr/>
          <p:nvPr/>
        </p:nvSpPr>
        <p:spPr>
          <a:xfrm>
            <a:off x="2008179" y="1419439"/>
            <a:ext cx="8175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 Regression Model (General)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791F4F-626B-40A7-A78B-ACC6539A5590}"/>
                  </a:ext>
                </a:extLst>
              </p:cNvPr>
              <p:cNvSpPr txBox="1"/>
              <p:nvPr/>
            </p:nvSpPr>
            <p:spPr>
              <a:xfrm>
                <a:off x="2657587" y="3047319"/>
                <a:ext cx="6876819" cy="1396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791F4F-626B-40A7-A78B-ACC6539A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587" y="3047319"/>
                <a:ext cx="6876819" cy="13964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815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80BF2F-B279-4C3F-A6A6-6E129D47712C}"/>
              </a:ext>
            </a:extLst>
          </p:cNvPr>
          <p:cNvSpPr/>
          <p:nvPr/>
        </p:nvSpPr>
        <p:spPr>
          <a:xfrm>
            <a:off x="1317218" y="784456"/>
            <a:ext cx="955755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For a binary classification task,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 subject is either classify as class A or B.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There is nowhere in between.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A15142-2ABE-4B4C-B606-FB3F91A520E7}"/>
                  </a:ext>
                </a:extLst>
              </p:cNvPr>
              <p:cNvSpPr txBox="1"/>
              <p:nvPr/>
            </p:nvSpPr>
            <p:spPr>
              <a:xfrm>
                <a:off x="3420037" y="2343062"/>
                <a:ext cx="5351914" cy="1085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A15142-2ABE-4B4C-B606-FB3F91A5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37" y="2343062"/>
                <a:ext cx="5351914" cy="1085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44C010-8739-426F-B03C-8C02236D302F}"/>
                  </a:ext>
                </a:extLst>
              </p:cNvPr>
              <p:cNvSpPr txBox="1"/>
              <p:nvPr/>
            </p:nvSpPr>
            <p:spPr>
              <a:xfrm>
                <a:off x="3060708" y="3750703"/>
                <a:ext cx="6070572" cy="1085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44C010-8739-426F-B03C-8C02236D3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8" y="3750703"/>
                <a:ext cx="6070572" cy="1085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DD0167-D464-4C20-96D9-E94D275BB5E0}"/>
                  </a:ext>
                </a:extLst>
              </p:cNvPr>
              <p:cNvSpPr/>
              <p:nvPr/>
            </p:nvSpPr>
            <p:spPr>
              <a:xfrm>
                <a:off x="4824213" y="5010252"/>
                <a:ext cx="3670107" cy="1022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DD0167-D464-4C20-96D9-E94D275BB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213" y="5010252"/>
                <a:ext cx="3670107" cy="1022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677D288-C0B1-462D-B3F6-99D3CAF03784}"/>
              </a:ext>
            </a:extLst>
          </p:cNvPr>
          <p:cNvSpPr/>
          <p:nvPr/>
        </p:nvSpPr>
        <p:spPr>
          <a:xfrm>
            <a:off x="5673970" y="2250585"/>
            <a:ext cx="3212122" cy="1326507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E62E39-E19F-4F67-AF22-907A2547FA3B}"/>
              </a:ext>
            </a:extLst>
          </p:cNvPr>
          <p:cNvSpPr/>
          <p:nvPr/>
        </p:nvSpPr>
        <p:spPr>
          <a:xfrm>
            <a:off x="5992586" y="3683745"/>
            <a:ext cx="3212122" cy="1326507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CCF7D3-1548-4808-AEA4-ACB871AB5576}"/>
              </a:ext>
            </a:extLst>
          </p:cNvPr>
          <p:cNvSpPr/>
          <p:nvPr/>
        </p:nvSpPr>
        <p:spPr>
          <a:xfrm>
            <a:off x="5282198" y="4858293"/>
            <a:ext cx="3212122" cy="1326507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970E9A-E482-46FA-A1D7-B216AEEC4FA9}"/>
              </a:ext>
            </a:extLst>
          </p:cNvPr>
          <p:cNvSpPr/>
          <p:nvPr/>
        </p:nvSpPr>
        <p:spPr>
          <a:xfrm>
            <a:off x="2399085" y="846737"/>
            <a:ext cx="73938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distribution of y given x is 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Bernoulli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CEA18F6-4681-4079-9485-ED60F225AA83}"/>
                  </a:ext>
                </a:extLst>
              </p:cNvPr>
              <p:cNvSpPr/>
              <p:nvPr/>
            </p:nvSpPr>
            <p:spPr>
              <a:xfrm>
                <a:off x="892000" y="2284974"/>
                <a:ext cx="10407977" cy="1466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3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3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32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CEA18F6-4681-4079-9485-ED60F225A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00" y="2284974"/>
                <a:ext cx="10407977" cy="14661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70E846-9377-4E73-989D-14E7FCDBC35A}"/>
                  </a:ext>
                </a:extLst>
              </p:cNvPr>
              <p:cNvSpPr/>
              <p:nvPr/>
            </p:nvSpPr>
            <p:spPr>
              <a:xfrm>
                <a:off x="1128540" y="4235276"/>
                <a:ext cx="99348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8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/>
                    </m:sSub>
                  </m:oMath>
                </a14:m>
                <a:r>
                  <a:rPr lang="en-US" altLang="zh-CN" sz="28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28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)is a one-hot encoding for y:</a:t>
                </a:r>
                <a:endParaRPr lang="en-US" altLang="zh-CN" sz="2800" spc="600" dirty="0">
                  <a:solidFill>
                    <a:srgbClr val="C00000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70E846-9377-4E73-989D-14E7FCDBC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40" y="4235276"/>
                <a:ext cx="9934899" cy="523220"/>
              </a:xfrm>
              <a:prstGeom prst="rect">
                <a:avLst/>
              </a:prstGeom>
              <a:blipFill>
                <a:blip r:embed="rId3"/>
                <a:stretch>
                  <a:fillRect l="-736" t="-11628" r="-79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22F8D6-74C4-496B-AA98-2681E27C11FE}"/>
                  </a:ext>
                </a:extLst>
              </p:cNvPr>
              <p:cNvSpPr txBox="1"/>
              <p:nvPr/>
            </p:nvSpPr>
            <p:spPr>
              <a:xfrm>
                <a:off x="4578555" y="5187901"/>
                <a:ext cx="303487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0,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22F8D6-74C4-496B-AA98-2681E27C1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555" y="5187901"/>
                <a:ext cx="3034870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185E550-DFA7-4484-AA50-E26B6E8AFAD9}"/>
              </a:ext>
            </a:extLst>
          </p:cNvPr>
          <p:cNvSpPr/>
          <p:nvPr/>
        </p:nvSpPr>
        <p:spPr>
          <a:xfrm>
            <a:off x="2919034" y="2424637"/>
            <a:ext cx="3650787" cy="1326507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49189-CC74-40EB-8317-54484CC248EE}"/>
              </a:ext>
            </a:extLst>
          </p:cNvPr>
          <p:cNvSpPr/>
          <p:nvPr/>
        </p:nvSpPr>
        <p:spPr>
          <a:xfrm>
            <a:off x="7052381" y="2424638"/>
            <a:ext cx="3650787" cy="1326507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11948" y="147161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Lin</a:t>
              </a:r>
              <a:r>
                <a:rPr lang="en-US" sz="3600" dirty="0">
                  <a:solidFill>
                    <a:prstClr val="black"/>
                  </a:solidFill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ear Regression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502936" y="307915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49922" y="3783577"/>
            <a:ext cx="7283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Historical Review &amp; Conventional Use of Symbols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Underneath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latin typeface="Calibri" panose="020F0502020204030204"/>
                <a:ea typeface="等线" panose="02010600030101010101" pitchFamily="2" charset="-122"/>
              </a:rPr>
              <a:t>Model Evaluation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D04F7-0D4A-4DB6-851C-516EF0410C82}"/>
              </a:ext>
            </a:extLst>
          </p:cNvPr>
          <p:cNvCxnSpPr>
            <a:cxnSpLocks/>
          </p:cNvCxnSpPr>
          <p:nvPr/>
        </p:nvCxnSpPr>
        <p:spPr>
          <a:xfrm flipV="1">
            <a:off x="2180834" y="1324244"/>
            <a:ext cx="902361" cy="804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347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2E404C-DE8B-41A0-8998-E0EDC3FA0CBE}"/>
              </a:ext>
            </a:extLst>
          </p:cNvPr>
          <p:cNvSpPr/>
          <p:nvPr/>
        </p:nvSpPr>
        <p:spPr>
          <a:xfrm>
            <a:off x="2760567" y="838921"/>
            <a:ext cx="6670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Odds &amp; Weight Interpretation</a:t>
            </a:r>
            <a:endParaRPr lang="en-US" altLang="zh-CN" sz="2800" spc="600" dirty="0">
              <a:solidFill>
                <a:srgbClr val="C00000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C70338-3EEC-4346-932A-008F8ACFFA95}"/>
              </a:ext>
            </a:extLst>
          </p:cNvPr>
          <p:cNvGrpSpPr/>
          <p:nvPr/>
        </p:nvGrpSpPr>
        <p:grpSpPr>
          <a:xfrm>
            <a:off x="2547399" y="2111441"/>
            <a:ext cx="7097199" cy="1928057"/>
            <a:chOff x="2547399" y="2111441"/>
            <a:chExt cx="7097199" cy="1928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197FDB-F7E6-42B5-AFF3-9EE6EB8BCAF7}"/>
                    </a:ext>
                  </a:extLst>
                </p:cNvPr>
                <p:cNvSpPr txBox="1"/>
                <p:nvPr/>
              </p:nvSpPr>
              <p:spPr>
                <a:xfrm>
                  <a:off x="2547399" y="2111441"/>
                  <a:ext cx="7097199" cy="16383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den>
                            </m:f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197FDB-F7E6-42B5-AFF3-9EE6EB8BC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399" y="2111441"/>
                  <a:ext cx="7097199" cy="163833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9272E8-94B6-4CE4-AEA3-1A0FE2F570D9}"/>
                </a:ext>
              </a:extLst>
            </p:cNvPr>
            <p:cNvSpPr/>
            <p:nvPr/>
          </p:nvSpPr>
          <p:spPr>
            <a:xfrm>
              <a:off x="4548554" y="2111441"/>
              <a:ext cx="2586892" cy="910758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0EA9DB-F1F3-4BDC-B153-4A801CE85CEB}"/>
                </a:ext>
              </a:extLst>
            </p:cNvPr>
            <p:cNvSpPr/>
            <p:nvPr/>
          </p:nvSpPr>
          <p:spPr>
            <a:xfrm>
              <a:off x="4548554" y="3022199"/>
              <a:ext cx="2586892" cy="910758"/>
            </a:xfrm>
            <a:prstGeom prst="rect">
              <a:avLst/>
            </a:prstGeom>
            <a:solidFill>
              <a:srgbClr val="00B05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70983B-4BB9-4E73-9DB2-0E48F36D6F9B}"/>
                </a:ext>
              </a:extLst>
            </p:cNvPr>
            <p:cNvSpPr/>
            <p:nvPr/>
          </p:nvSpPr>
          <p:spPr>
            <a:xfrm>
              <a:off x="2547399" y="2473957"/>
              <a:ext cx="1641647" cy="109648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A78EF8-8C26-46D9-B62E-1E3032B9EDE9}"/>
                </a:ext>
              </a:extLst>
            </p:cNvPr>
            <p:cNvSpPr/>
            <p:nvPr/>
          </p:nvSpPr>
          <p:spPr>
            <a:xfrm>
              <a:off x="2852406" y="3639388"/>
              <a:ext cx="103163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Odds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F4141-9258-4BDA-AA62-69C571371623}"/>
              </a:ext>
            </a:extLst>
          </p:cNvPr>
          <p:cNvGrpSpPr/>
          <p:nvPr/>
        </p:nvGrpSpPr>
        <p:grpSpPr>
          <a:xfrm>
            <a:off x="3574841" y="4490372"/>
            <a:ext cx="4765151" cy="1547357"/>
            <a:chOff x="3574841" y="4490372"/>
            <a:chExt cx="4765151" cy="1547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FB13F34-6710-4A1C-99F3-ABC567004767}"/>
                    </a:ext>
                  </a:extLst>
                </p:cNvPr>
                <p:cNvSpPr txBox="1"/>
                <p:nvPr/>
              </p:nvSpPr>
              <p:spPr>
                <a:xfrm>
                  <a:off x="3574841" y="4499075"/>
                  <a:ext cx="4765151" cy="10790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og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ℙ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ℙ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FB13F34-6710-4A1C-99F3-ABC567004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841" y="4499075"/>
                  <a:ext cx="4765151" cy="10790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A4BC3F-9DD1-4B53-8260-D6FDBD808DC3}"/>
                </a:ext>
              </a:extLst>
            </p:cNvPr>
            <p:cNvSpPr/>
            <p:nvPr/>
          </p:nvSpPr>
          <p:spPr>
            <a:xfrm>
              <a:off x="3766666" y="5637619"/>
              <a:ext cx="19499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Log-Odds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E3B3A-5AE9-4C2E-A370-95D8333034BD}"/>
                </a:ext>
              </a:extLst>
            </p:cNvPr>
            <p:cNvSpPr/>
            <p:nvPr/>
          </p:nvSpPr>
          <p:spPr>
            <a:xfrm>
              <a:off x="3574841" y="4490372"/>
              <a:ext cx="2333590" cy="109648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85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stic Regression">
            <a:extLst>
              <a:ext uri="{FF2B5EF4-FFF2-40B4-BE49-F238E27FC236}">
                <a16:creationId xmlns:a16="http://schemas.microsoft.com/office/drawing/2014/main" id="{14395C40-3F96-40A3-BF70-54570A5E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826" y="1771650"/>
            <a:ext cx="40862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6F846-D08C-45B7-804B-55D7C11F82B7}"/>
              </a:ext>
            </a:extLst>
          </p:cNvPr>
          <p:cNvSpPr/>
          <p:nvPr/>
        </p:nvSpPr>
        <p:spPr>
          <a:xfrm>
            <a:off x="3903251" y="1047750"/>
            <a:ext cx="4385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734975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13804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95484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1868717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Multinomial Logistic Regression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Relationship Between Logistic Regression &amp; Deep Learning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Cost-based Classification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133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0FBEE4-FB78-4D35-A64C-8875D77876D9}"/>
              </a:ext>
            </a:extLst>
          </p:cNvPr>
          <p:cNvSpPr/>
          <p:nvPr/>
        </p:nvSpPr>
        <p:spPr>
          <a:xfrm>
            <a:off x="3269585" y="914888"/>
            <a:ext cx="5652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&amp; Likelihood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8B90C2-8D03-4DBE-B095-7A06EA59D862}"/>
              </a:ext>
            </a:extLst>
          </p:cNvPr>
          <p:cNvSpPr/>
          <p:nvPr/>
        </p:nvSpPr>
        <p:spPr>
          <a:xfrm>
            <a:off x="1214728" y="2073775"/>
            <a:ext cx="976254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Probability is what is normalized to </a:t>
            </a:r>
            <a:r>
              <a:rPr lang="en-US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sum up to one</a:t>
            </a:r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, naturally by itself, </a:t>
            </a:r>
          </a:p>
          <a:p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or through the way the model has been constructed. </a:t>
            </a:r>
          </a:p>
          <a:p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Probability </a:t>
            </a:r>
            <a:r>
              <a:rPr lang="en-US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defines a distribution</a:t>
            </a:r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.</a:t>
            </a:r>
          </a:p>
          <a:p>
            <a:endParaRPr lang="en-US" sz="3600" dirty="0">
              <a:solidFill>
                <a:srgbClr val="282829"/>
              </a:solidFill>
              <a:latin typeface="Arabic Typesetting" panose="020B0604020202020204" pitchFamily="66" charset="-78"/>
              <a:cs typeface="Arabic Typesetting" panose="020B0604020202020204" pitchFamily="66" charset="-78"/>
            </a:endParaRPr>
          </a:p>
          <a:p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Likelihood can be used to gauge </a:t>
            </a:r>
            <a:r>
              <a:rPr lang="en-US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how likely an event is</a:t>
            </a:r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, and compare </a:t>
            </a:r>
          </a:p>
          <a:p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which of two events is more likely. But it's not a probability, and </a:t>
            </a:r>
          </a:p>
          <a:p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it </a:t>
            </a:r>
            <a:r>
              <a:rPr lang="en-US" sz="3600" dirty="0">
                <a:solidFill>
                  <a:srgbClr val="C00000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does not define a probability distribution</a:t>
            </a:r>
            <a:r>
              <a:rPr lang="en-US" sz="3600" dirty="0">
                <a:solidFill>
                  <a:srgbClr val="282829"/>
                </a:solidFill>
                <a:latin typeface="Arabic Typesetting" panose="020B0604020202020204" pitchFamily="66" charset="-78"/>
                <a:cs typeface="Arabic Typesetting" panose="020B0604020202020204" pitchFamily="66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7625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EECF477-F357-4407-AB4F-AE560CA7EEF5}"/>
              </a:ext>
            </a:extLst>
          </p:cNvPr>
          <p:cNvGrpSpPr/>
          <p:nvPr/>
        </p:nvGrpSpPr>
        <p:grpSpPr>
          <a:xfrm>
            <a:off x="2413959" y="2483093"/>
            <a:ext cx="7364079" cy="3017227"/>
            <a:chOff x="2413960" y="1920386"/>
            <a:chExt cx="7364079" cy="3017227"/>
          </a:xfrm>
        </p:grpSpPr>
        <p:pic>
          <p:nvPicPr>
            <p:cNvPr id="4" name="Picture 2" descr="Normal distribution">
              <a:extLst>
                <a:ext uri="{FF2B5EF4-FFF2-40B4-BE49-F238E27FC236}">
                  <a16:creationId xmlns:a16="http://schemas.microsoft.com/office/drawing/2014/main" id="{008BD899-7F8F-47AE-B3DD-5AE6E459B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960" y="1920386"/>
              <a:ext cx="7364079" cy="301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E2E16A1-86D1-4BEE-A0F5-3051E5F3A712}"/>
                </a:ext>
              </a:extLst>
            </p:cNvPr>
            <p:cNvSpPr/>
            <p:nvPr/>
          </p:nvSpPr>
          <p:spPr>
            <a:xfrm>
              <a:off x="7588739" y="4564182"/>
              <a:ext cx="218830" cy="21883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752151-1ED6-4DD1-B5FE-843A66331511}"/>
                </a:ext>
              </a:extLst>
            </p:cNvPr>
            <p:cNvSpPr/>
            <p:nvPr/>
          </p:nvSpPr>
          <p:spPr>
            <a:xfrm>
              <a:off x="8683389" y="4564182"/>
              <a:ext cx="218830" cy="21883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15A2102-6855-4E7D-A30C-723728C90F9C}"/>
              </a:ext>
            </a:extLst>
          </p:cNvPr>
          <p:cNvSpPr/>
          <p:nvPr/>
        </p:nvSpPr>
        <p:spPr>
          <a:xfrm>
            <a:off x="3269584" y="961780"/>
            <a:ext cx="5652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&amp; Likelihood</a:t>
            </a:r>
          </a:p>
        </p:txBody>
      </p:sp>
    </p:spTree>
    <p:extLst>
      <p:ext uri="{BB962C8B-B14F-4D97-AF65-F5344CB8AC3E}">
        <p14:creationId xmlns:p14="http://schemas.microsoft.com/office/powerpoint/2010/main" val="3662569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FD8BED-ACBB-4C3E-A61E-73BAB4DD5B67}"/>
              </a:ext>
            </a:extLst>
          </p:cNvPr>
          <p:cNvSpPr/>
          <p:nvPr/>
        </p:nvSpPr>
        <p:spPr>
          <a:xfrm>
            <a:off x="3255521" y="765132"/>
            <a:ext cx="5652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&amp; Likelihood</a:t>
            </a:r>
          </a:p>
        </p:txBody>
      </p:sp>
      <p:pic>
        <p:nvPicPr>
          <p:cNvPr id="1028" name="Picture 4" descr="2019 1 oz Tuvalu Homer Simpson Silver Coin | Bullion Exchanges">
            <a:extLst>
              <a:ext uri="{FF2B5EF4-FFF2-40B4-BE49-F238E27FC236}">
                <a16:creationId xmlns:a16="http://schemas.microsoft.com/office/drawing/2014/main" id="{D7D17F3C-2144-4467-93DE-BD388581E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66" y="3601224"/>
            <a:ext cx="1746355" cy="174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C3E42F-6720-4651-AE10-FFAAF754C732}"/>
                  </a:ext>
                </a:extLst>
              </p:cNvPr>
              <p:cNvSpPr/>
              <p:nvPr/>
            </p:nvSpPr>
            <p:spPr>
              <a:xfrm>
                <a:off x="3994667" y="1817467"/>
                <a:ext cx="6469335" cy="3567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rgbClr val="282829"/>
                    </a:solidFill>
                    <a:latin typeface="-apple-system"/>
                  </a:rPr>
                  <a:t>Presumably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𝐻𝑒𝑎𝑑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𝑇𝑎𝑖𝑙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r>
                  <a:rPr lang="en-US" altLang="zh-CN" sz="2800" dirty="0">
                    <a:solidFill>
                      <a:srgbClr val="282829"/>
                    </a:solidFill>
                    <a:latin typeface="-apple-system"/>
                  </a:rPr>
                  <a:t>9 X Head</a:t>
                </a:r>
                <a:r>
                  <a:rPr lang="zh-CN" altLang="en-US" sz="2800" dirty="0">
                    <a:solidFill>
                      <a:srgbClr val="282829"/>
                    </a:solidFill>
                    <a:latin typeface="-apple-system"/>
                  </a:rPr>
                  <a:t>，</a:t>
                </a:r>
                <a:r>
                  <a:rPr lang="en-US" altLang="zh-CN" sz="2800" dirty="0">
                    <a:solidFill>
                      <a:srgbClr val="282829"/>
                    </a:solidFill>
                    <a:latin typeface="-apple-system"/>
                  </a:rPr>
                  <a:t>1 X Tail</a:t>
                </a:r>
              </a:p>
              <a:p>
                <a:endParaRPr lang="en-US" altLang="zh-CN" sz="2800" dirty="0">
                  <a:solidFill>
                    <a:srgbClr val="282829"/>
                  </a:solidFill>
                  <a:latin typeface="-apple-system"/>
                </a:endParaRPr>
              </a:p>
              <a:p>
                <a:r>
                  <a:rPr lang="en-US" altLang="zh-CN" sz="2800" dirty="0">
                    <a:solidFill>
                      <a:srgbClr val="282829"/>
                    </a:solidFill>
                    <a:latin typeface="-apple-system"/>
                  </a:rPr>
                  <a:t>Likelihood: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bSup>
                    <m:r>
                      <a:rPr lang="en-US" altLang="zh-CN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srgbClr val="282829"/>
                  </a:solidFill>
                  <a:latin typeface="-apple-system"/>
                </a:endParaRPr>
              </a:p>
              <a:p>
                <a:endParaRPr lang="en-US" altLang="zh-CN" sz="2800" dirty="0">
                  <a:solidFill>
                    <a:srgbClr val="282829"/>
                  </a:solidFill>
                  <a:latin typeface="-apple-system"/>
                </a:endParaRPr>
              </a:p>
              <a:p>
                <a:r>
                  <a:rPr lang="en-US" altLang="zh-CN" sz="2800" dirty="0">
                    <a:solidFill>
                      <a:srgbClr val="282829"/>
                    </a:solidFill>
                    <a:latin typeface="-apple-system"/>
                  </a:rPr>
                  <a:t>5 X Head</a:t>
                </a:r>
                <a:r>
                  <a:rPr lang="zh-CN" altLang="en-US" sz="2800" dirty="0">
                    <a:solidFill>
                      <a:srgbClr val="282829"/>
                    </a:solidFill>
                    <a:latin typeface="-apple-system"/>
                  </a:rPr>
                  <a:t>，</a:t>
                </a:r>
                <a:r>
                  <a:rPr lang="en-US" altLang="zh-CN" sz="2800" dirty="0">
                    <a:solidFill>
                      <a:srgbClr val="282829"/>
                    </a:solidFill>
                    <a:latin typeface="-apple-system"/>
                  </a:rPr>
                  <a:t>5 X Tail</a:t>
                </a:r>
              </a:p>
              <a:p>
                <a:endParaRPr lang="en-US" altLang="zh-CN" sz="2800" dirty="0">
                  <a:solidFill>
                    <a:srgbClr val="282829"/>
                  </a:solidFill>
                  <a:latin typeface="-apple-system"/>
                </a:endParaRPr>
              </a:p>
              <a:p>
                <a:r>
                  <a:rPr lang="en-US" altLang="zh-CN" sz="2800" dirty="0">
                    <a:solidFill>
                      <a:srgbClr val="282829"/>
                    </a:solidFill>
                    <a:latin typeface="-apple-system"/>
                  </a:rPr>
                  <a:t>Likelihood: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bSup>
                    <m:r>
                      <a:rPr lang="en-US" altLang="zh-CN" sz="2800" i="1">
                        <a:solidFill>
                          <a:srgbClr val="2828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2828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252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srgbClr val="282829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C3E42F-6720-4651-AE10-FFAAF754C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67" y="1817467"/>
                <a:ext cx="6469335" cy="3567515"/>
              </a:xfrm>
              <a:prstGeom prst="rect">
                <a:avLst/>
              </a:prstGeom>
              <a:blipFill>
                <a:blip r:embed="rId3"/>
                <a:stretch>
                  <a:fillRect l="-1883" t="-1538" b="-3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561F14C-8BAA-404B-A8E8-02C77F447457}"/>
              </a:ext>
            </a:extLst>
          </p:cNvPr>
          <p:cNvSpPr/>
          <p:nvPr/>
        </p:nvSpPr>
        <p:spPr>
          <a:xfrm>
            <a:off x="3840562" y="3959161"/>
            <a:ext cx="6623440" cy="1388417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27244-217A-4453-8BEC-5E130A04379A}"/>
              </a:ext>
            </a:extLst>
          </p:cNvPr>
          <p:cNvSpPr/>
          <p:nvPr/>
        </p:nvSpPr>
        <p:spPr>
          <a:xfrm>
            <a:off x="6892574" y="5384982"/>
            <a:ext cx="3840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This is more likely to have happened</a:t>
            </a:r>
          </a:p>
        </p:txBody>
      </p:sp>
    </p:spTree>
    <p:extLst>
      <p:ext uri="{BB962C8B-B14F-4D97-AF65-F5344CB8AC3E}">
        <p14:creationId xmlns:p14="http://schemas.microsoft.com/office/powerpoint/2010/main" val="1612182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C6AA7-3553-44ED-8DBD-1E30ECC1A5EC}"/>
              </a:ext>
            </a:extLst>
          </p:cNvPr>
          <p:cNvSpPr/>
          <p:nvPr/>
        </p:nvSpPr>
        <p:spPr>
          <a:xfrm>
            <a:off x="2552306" y="743006"/>
            <a:ext cx="7087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01E8EE-F580-4615-9EF7-F40406B7BE57}"/>
                  </a:ext>
                </a:extLst>
              </p:cNvPr>
              <p:cNvSpPr/>
              <p:nvPr/>
            </p:nvSpPr>
            <p:spPr>
              <a:xfrm>
                <a:off x="1225532" y="4914665"/>
                <a:ext cx="974093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In logistic regression, the model parameters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</a:p>
              <a:p>
                <a:pPr lvl="0" algn="ctr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are estimated by </a:t>
                </a:r>
                <a:r>
                  <a:rPr lang="en-US" altLang="zh-CN" sz="2400" spc="600" dirty="0">
                    <a:solidFill>
                      <a:srgbClr val="C00000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minimizing the </a:t>
                </a:r>
              </a:p>
              <a:p>
                <a:pPr lvl="0" algn="ctr">
                  <a:defRPr/>
                </a:pPr>
                <a:r>
                  <a:rPr lang="en-US" altLang="zh-CN" sz="2400" spc="600" dirty="0">
                    <a:solidFill>
                      <a:srgbClr val="C00000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negative maximum likelihood criterion</a:t>
                </a: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01E8EE-F580-4615-9EF7-F40406B7B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532" y="4914665"/>
                <a:ext cx="9740936" cy="1200329"/>
              </a:xfrm>
              <a:prstGeom prst="rect">
                <a:avLst/>
              </a:prstGeom>
              <a:blipFill>
                <a:blip r:embed="rId3"/>
                <a:stretch>
                  <a:fillRect l="-501" t="-4061" r="-219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D8D8CB-06BF-40BD-8C5A-2A7FA48781E8}"/>
              </a:ext>
            </a:extLst>
          </p:cNvPr>
          <p:cNvGrpSpPr/>
          <p:nvPr/>
        </p:nvGrpSpPr>
        <p:grpSpPr>
          <a:xfrm>
            <a:off x="1133391" y="1616670"/>
            <a:ext cx="9925218" cy="1365154"/>
            <a:chOff x="1133391" y="1616670"/>
            <a:chExt cx="9925218" cy="13651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1B994A7-2A1F-4E45-BA2E-BE3A9FD622DC}"/>
                </a:ext>
              </a:extLst>
            </p:cNvPr>
            <p:cNvGrpSpPr/>
            <p:nvPr/>
          </p:nvGrpSpPr>
          <p:grpSpPr>
            <a:xfrm>
              <a:off x="1133391" y="1616670"/>
              <a:ext cx="9925218" cy="1365154"/>
              <a:chOff x="1133391" y="2044886"/>
              <a:chExt cx="9925218" cy="13651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CC9E5B40-6971-4522-B78D-E37B3C68F921}"/>
                      </a:ext>
                    </a:extLst>
                  </p:cNvPr>
                  <p:cNvSpPr/>
                  <p:nvPr/>
                </p:nvSpPr>
                <p:spPr>
                  <a:xfrm>
                    <a:off x="1133391" y="2044886"/>
                    <a:ext cx="9925218" cy="12943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1 −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CC9E5B40-6971-4522-B78D-E37B3C68F9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3391" y="2044886"/>
                    <a:ext cx="9925218" cy="12943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B03171-30C0-42AE-A81B-75A4BF6A0B7C}"/>
                  </a:ext>
                </a:extLst>
              </p:cNvPr>
              <p:cNvSpPr/>
              <p:nvPr/>
            </p:nvSpPr>
            <p:spPr>
              <a:xfrm>
                <a:off x="2907323" y="2083533"/>
                <a:ext cx="3212122" cy="1326507"/>
              </a:xfrm>
              <a:prstGeom prst="rect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DE27C5-C783-4906-B665-1298F2248D7D}"/>
                </a:ext>
              </a:extLst>
            </p:cNvPr>
            <p:cNvSpPr/>
            <p:nvPr/>
          </p:nvSpPr>
          <p:spPr>
            <a:xfrm>
              <a:off x="7299570" y="1655315"/>
              <a:ext cx="3212122" cy="1326507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5F4AB0-182B-4B75-924F-04F4CF89B670}"/>
              </a:ext>
            </a:extLst>
          </p:cNvPr>
          <p:cNvGrpSpPr/>
          <p:nvPr/>
        </p:nvGrpSpPr>
        <p:grpSpPr>
          <a:xfrm>
            <a:off x="293514" y="3428999"/>
            <a:ext cx="11575028" cy="1043940"/>
            <a:chOff x="293514" y="3428999"/>
            <a:chExt cx="11575028" cy="10439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57BC2D5-390C-4E52-B488-AD83C0949A75}"/>
                </a:ext>
              </a:extLst>
            </p:cNvPr>
            <p:cNvGrpSpPr/>
            <p:nvPr/>
          </p:nvGrpSpPr>
          <p:grpSpPr>
            <a:xfrm>
              <a:off x="293514" y="3428999"/>
              <a:ext cx="11575028" cy="1043940"/>
              <a:chOff x="293514" y="3428999"/>
              <a:chExt cx="11575028" cy="10439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F6AEE53-0567-4EF9-8F3F-B39072DC3C81}"/>
                      </a:ext>
                    </a:extLst>
                  </p:cNvPr>
                  <p:cNvSpPr txBox="1"/>
                  <p:nvPr/>
                </p:nvSpPr>
                <p:spPr>
                  <a:xfrm>
                    <a:off x="293514" y="3428999"/>
                    <a:ext cx="11575028" cy="10439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𝑛𝐴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𝑛𝐵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1 − 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F6AEE53-0567-4EF9-8F3F-B39072DC3C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514" y="3428999"/>
                    <a:ext cx="11575028" cy="104394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E1AF44-952C-4F82-B866-3DDA22C0B4C3}"/>
                  </a:ext>
                </a:extLst>
              </p:cNvPr>
              <p:cNvSpPr/>
              <p:nvPr/>
            </p:nvSpPr>
            <p:spPr>
              <a:xfrm>
                <a:off x="4067908" y="3499759"/>
                <a:ext cx="2762738" cy="967729"/>
              </a:xfrm>
              <a:prstGeom prst="rect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40552C-682B-4470-8A9D-A69118ADD4B6}"/>
                </a:ext>
              </a:extLst>
            </p:cNvPr>
            <p:cNvSpPr/>
            <p:nvPr/>
          </p:nvSpPr>
          <p:spPr>
            <a:xfrm>
              <a:off x="8964246" y="3499758"/>
              <a:ext cx="2696306" cy="967730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6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C4820-1423-4F86-9B34-CAE26BB3A895}"/>
                  </a:ext>
                </a:extLst>
              </p:cNvPr>
              <p:cNvSpPr txBox="1"/>
              <p:nvPr/>
            </p:nvSpPr>
            <p:spPr>
              <a:xfrm>
                <a:off x="3926719" y="2523791"/>
                <a:ext cx="4553041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C4820-1423-4F86-9B34-CAE26BB3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719" y="2523791"/>
                <a:ext cx="4553041" cy="1173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A0EE4F9-7D45-415C-9B59-A8C3B9527BC1}"/>
              </a:ext>
            </a:extLst>
          </p:cNvPr>
          <p:cNvGrpSpPr/>
          <p:nvPr/>
        </p:nvGrpSpPr>
        <p:grpSpPr>
          <a:xfrm>
            <a:off x="337820" y="957244"/>
            <a:ext cx="11516358" cy="1038489"/>
            <a:chOff x="337820" y="957244"/>
            <a:chExt cx="11516358" cy="10384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64F8A-8D7A-405E-884A-390E1775DDA2}"/>
                </a:ext>
              </a:extLst>
            </p:cNvPr>
            <p:cNvGrpSpPr/>
            <p:nvPr/>
          </p:nvGrpSpPr>
          <p:grpSpPr>
            <a:xfrm>
              <a:off x="337820" y="957244"/>
              <a:ext cx="11516358" cy="1038489"/>
              <a:chOff x="293514" y="957244"/>
              <a:chExt cx="11516358" cy="10384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69009FC-627A-4BC6-92BF-E44C2368047B}"/>
                      </a:ext>
                    </a:extLst>
                  </p:cNvPr>
                  <p:cNvSpPr txBox="1"/>
                  <p:nvPr/>
                </p:nvSpPr>
                <p:spPr>
                  <a:xfrm>
                    <a:off x="293514" y="957244"/>
                    <a:ext cx="11516358" cy="10384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𝑛𝐴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𝑛𝐵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1 − 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4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4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69009FC-627A-4BC6-92BF-E44C236804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514" y="957244"/>
                    <a:ext cx="11516358" cy="10384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582402-11E5-4212-8F52-4C1A2A790122}"/>
                  </a:ext>
                </a:extLst>
              </p:cNvPr>
              <p:cNvSpPr/>
              <p:nvPr/>
            </p:nvSpPr>
            <p:spPr>
              <a:xfrm>
                <a:off x="4016852" y="1028004"/>
                <a:ext cx="2762738" cy="967729"/>
              </a:xfrm>
              <a:prstGeom prst="rect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BBA0FA-CD99-4C1A-B773-3C707AF33A6A}"/>
                </a:ext>
              </a:extLst>
            </p:cNvPr>
            <p:cNvSpPr/>
            <p:nvPr/>
          </p:nvSpPr>
          <p:spPr>
            <a:xfrm>
              <a:off x="8956430" y="1028004"/>
              <a:ext cx="2693465" cy="967729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0E9552-6B01-4D06-B509-FED574FF6862}"/>
                  </a:ext>
                </a:extLst>
              </p:cNvPr>
              <p:cNvSpPr/>
              <p:nvPr/>
            </p:nvSpPr>
            <p:spPr>
              <a:xfrm>
                <a:off x="337819" y="3697638"/>
                <a:ext cx="10936821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Several observation to be taken note of: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is a </a:t>
                </a:r>
                <a:r>
                  <a:rPr lang="en-US" sz="36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Bernoulli Distribution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is the joint probability under the </a:t>
                </a:r>
                <a:r>
                  <a:rPr lang="en-US" sz="36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presumption of independence </a:t>
                </a:r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(Likelihood Function)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/>
                    <a:ea typeface="Cambria Math" panose="02040503050406030204" pitchFamily="18" charset="0"/>
                    <a:cs typeface="Angsana New" panose="02020603050405020304" pitchFamily="18" charset="-34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/>
                    <a:ea typeface="Cambria Math" panose="02040503050406030204" pitchFamily="18" charset="0"/>
                    <a:cs typeface="Angsana New" panose="02020603050405020304" pitchFamily="18" charset="-34"/>
                  </a:rPr>
                  <a:t>) </a:t>
                </a:r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is mere </a:t>
                </a:r>
                <a:r>
                  <a:rPr lang="en-US" sz="36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rescaling</a:t>
                </a:r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of the optimization problem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0E9552-6B01-4D06-B509-FED574FF6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9" y="3697638"/>
                <a:ext cx="10936821" cy="2862322"/>
              </a:xfrm>
              <a:prstGeom prst="rect">
                <a:avLst/>
              </a:prstGeom>
              <a:blipFill>
                <a:blip r:embed="rId5"/>
                <a:stretch>
                  <a:fillRect l="-1671" t="-3412" r="-1950" b="-7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5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263A6C-34EA-4078-9DB0-5CB140C3D563}"/>
              </a:ext>
            </a:extLst>
          </p:cNvPr>
          <p:cNvSpPr/>
          <p:nvPr/>
        </p:nvSpPr>
        <p:spPr>
          <a:xfrm>
            <a:off x="2923655" y="401089"/>
            <a:ext cx="63446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Matrix Representation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Log-Likelihood Function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E075-D550-498F-8E6E-3378A229D858}"/>
              </a:ext>
            </a:extLst>
          </p:cNvPr>
          <p:cNvGrpSpPr/>
          <p:nvPr/>
        </p:nvGrpSpPr>
        <p:grpSpPr>
          <a:xfrm>
            <a:off x="1291061" y="1653116"/>
            <a:ext cx="9609875" cy="865432"/>
            <a:chOff x="337820" y="957243"/>
            <a:chExt cx="9609875" cy="8654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7368A8-DF66-4CAE-BE3B-84DDEFEA5BC0}"/>
                </a:ext>
              </a:extLst>
            </p:cNvPr>
            <p:cNvGrpSpPr/>
            <p:nvPr/>
          </p:nvGrpSpPr>
          <p:grpSpPr>
            <a:xfrm>
              <a:off x="337820" y="957244"/>
              <a:ext cx="9609875" cy="865431"/>
              <a:chOff x="293514" y="957244"/>
              <a:chExt cx="9609875" cy="8654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21E8F64-5E39-440E-B987-1DF10D2F78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3514" y="957244"/>
                    <a:ext cx="9609875" cy="8654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𝑛𝐴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0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0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𝑛𝐵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1 − 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0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nary>
                                                    <m:naryPr>
                                                      <m:chr m:val="∑"/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3"/>
                                                        </m:rP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0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nary>
                                                  <m:r>
                                                    <a:rPr lang="en-US" sz="2000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21E8F64-5E39-440E-B987-1DF10D2F78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514" y="957244"/>
                    <a:ext cx="9609875" cy="86543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40FA5C-C6E8-4279-BDB2-8A67083F0E3B}"/>
                  </a:ext>
                </a:extLst>
              </p:cNvPr>
              <p:cNvSpPr/>
              <p:nvPr/>
            </p:nvSpPr>
            <p:spPr>
              <a:xfrm>
                <a:off x="3386932" y="957245"/>
                <a:ext cx="2339641" cy="865430"/>
              </a:xfrm>
              <a:prstGeom prst="rect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1EC7C2-C1EA-4B2D-AD87-95AB1904EAE3}"/>
                </a:ext>
              </a:extLst>
            </p:cNvPr>
            <p:cNvSpPr/>
            <p:nvPr/>
          </p:nvSpPr>
          <p:spPr>
            <a:xfrm>
              <a:off x="7466764" y="957243"/>
              <a:ext cx="2339641" cy="865431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8335F4-0526-490B-A7FD-34104801F031}"/>
                  </a:ext>
                </a:extLst>
              </p:cNvPr>
              <p:cNvSpPr txBox="1"/>
              <p:nvPr/>
            </p:nvSpPr>
            <p:spPr>
              <a:xfrm>
                <a:off x="1460374" y="2568542"/>
                <a:ext cx="9271248" cy="651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Centaur" panose="020305040502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8335F4-0526-490B-A7FD-34104801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74" y="2568542"/>
                <a:ext cx="9271248" cy="651589"/>
              </a:xfrm>
              <a:prstGeom prst="rect">
                <a:avLst/>
              </a:prstGeom>
              <a:blipFill>
                <a:blip r:embed="rId3"/>
                <a:stretch>
                  <a:fillRect b="-16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24016C-32C6-48D1-BB01-27419FA01B30}"/>
              </a:ext>
            </a:extLst>
          </p:cNvPr>
          <p:cNvGrpSpPr/>
          <p:nvPr/>
        </p:nvGrpSpPr>
        <p:grpSpPr>
          <a:xfrm>
            <a:off x="175918" y="4207509"/>
            <a:ext cx="11822852" cy="997373"/>
            <a:chOff x="175918" y="4775362"/>
            <a:chExt cx="11822852" cy="9973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8DA1BDC-4964-4C9A-AE11-E3C3388E5D01}"/>
                    </a:ext>
                  </a:extLst>
                </p:cNvPr>
                <p:cNvSpPr txBox="1"/>
                <p:nvPr/>
              </p:nvSpPr>
              <p:spPr>
                <a:xfrm>
                  <a:off x="175918" y="4775362"/>
                  <a:ext cx="11822852" cy="9908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𝑛𝐴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3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2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200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n-US" sz="20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⋯</m:t>
                                                            </m:r>
                                                          </m:e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𝑛𝑃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⋮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𝑃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𝑛𝐵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1 −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3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2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n-US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⋯</m:t>
                                                            </m:r>
                                                          </m:e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𝑛𝑃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⋮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𝑤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𝑃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8DA1BDC-4964-4C9A-AE11-E3C3388E5D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918" y="4775362"/>
                  <a:ext cx="11822852" cy="9908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E0DDE4-2DCD-4FC5-9154-1F4AB79FB35D}"/>
                </a:ext>
              </a:extLst>
            </p:cNvPr>
            <p:cNvSpPr/>
            <p:nvPr/>
          </p:nvSpPr>
          <p:spPr>
            <a:xfrm>
              <a:off x="3338923" y="4781887"/>
              <a:ext cx="3426761" cy="990848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A83628-0B64-48C2-A874-497BF35A3A3D}"/>
                </a:ext>
              </a:extLst>
            </p:cNvPr>
            <p:cNvSpPr/>
            <p:nvPr/>
          </p:nvSpPr>
          <p:spPr>
            <a:xfrm>
              <a:off x="8378441" y="4775362"/>
              <a:ext cx="3426761" cy="990848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37E0C7-ABD0-4957-B1BD-A25B65D80AD4}"/>
              </a:ext>
            </a:extLst>
          </p:cNvPr>
          <p:cNvGrpSpPr/>
          <p:nvPr/>
        </p:nvGrpSpPr>
        <p:grpSpPr>
          <a:xfrm>
            <a:off x="2793846" y="3205155"/>
            <a:ext cx="6912726" cy="865430"/>
            <a:chOff x="2793846" y="3724185"/>
            <a:chExt cx="6912726" cy="865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75256E-55B5-49A1-8C7F-23D59C31CB66}"/>
                    </a:ext>
                  </a:extLst>
                </p:cNvPr>
                <p:cNvSpPr txBox="1"/>
                <p:nvPr/>
              </p:nvSpPr>
              <p:spPr>
                <a:xfrm>
                  <a:off x="2793846" y="3724185"/>
                  <a:ext cx="6912726" cy="8654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𝑛𝐴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𝑛𝐵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1 −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75256E-55B5-49A1-8C7F-23D59C31C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846" y="3724185"/>
                  <a:ext cx="6912726" cy="8654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C2D95E-2525-4AC8-861E-C74435A99455}"/>
                </a:ext>
              </a:extLst>
            </p:cNvPr>
            <p:cNvSpPr/>
            <p:nvPr/>
          </p:nvSpPr>
          <p:spPr>
            <a:xfrm>
              <a:off x="5863031" y="3946856"/>
              <a:ext cx="946719" cy="453347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6680B9-9A66-4B15-8CD9-0F0AF2B1DC41}"/>
                </a:ext>
              </a:extLst>
            </p:cNvPr>
            <p:cNvSpPr/>
            <p:nvPr/>
          </p:nvSpPr>
          <p:spPr>
            <a:xfrm>
              <a:off x="8537240" y="3944316"/>
              <a:ext cx="946719" cy="453347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E724E7-BD1E-4311-BCD8-1E0A091F0A9A}"/>
                  </a:ext>
                </a:extLst>
              </p:cNvPr>
              <p:cNvSpPr/>
              <p:nvPr/>
            </p:nvSpPr>
            <p:spPr>
              <a:xfrm>
                <a:off x="1611373" y="5497490"/>
                <a:ext cx="8969250" cy="1070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We wish to find the set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which </a:t>
                </a:r>
                <a:r>
                  <a:rPr lang="en-US" altLang="zh-CN" sz="36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E724E7-BD1E-4311-BCD8-1E0A091F0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373" y="5497490"/>
                <a:ext cx="8969250" cy="1070549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80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93CCFA2-7E58-4F41-AA38-31A777428E63}"/>
              </a:ext>
            </a:extLst>
          </p:cNvPr>
          <p:cNvGrpSpPr/>
          <p:nvPr/>
        </p:nvGrpSpPr>
        <p:grpSpPr>
          <a:xfrm>
            <a:off x="3653692" y="-1175318"/>
            <a:ext cx="4884616" cy="6817301"/>
            <a:chOff x="3653691" y="-437661"/>
            <a:chExt cx="4884616" cy="68173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0FFBEC-C87C-4755-9B8E-1947B5B4DB20}"/>
                </a:ext>
              </a:extLst>
            </p:cNvPr>
            <p:cNvGrpSpPr/>
            <p:nvPr/>
          </p:nvGrpSpPr>
          <p:grpSpPr>
            <a:xfrm>
              <a:off x="3653691" y="-437661"/>
              <a:ext cx="4884616" cy="6060831"/>
              <a:chOff x="3641969" y="-1227015"/>
              <a:chExt cx="4884616" cy="606083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5E2EBA1-FEFC-410D-AB4B-760037207817}"/>
                  </a:ext>
                </a:extLst>
              </p:cNvPr>
              <p:cNvGrpSpPr/>
              <p:nvPr/>
            </p:nvGrpSpPr>
            <p:grpSpPr>
              <a:xfrm>
                <a:off x="3641969" y="-1227015"/>
                <a:ext cx="4650154" cy="6060830"/>
                <a:chOff x="4743938" y="1016000"/>
                <a:chExt cx="4650154" cy="6060830"/>
              </a:xfrm>
            </p:grpSpPr>
            <p:sp>
              <p:nvSpPr>
                <p:cNvPr id="3" name="Arc 2">
                  <a:extLst>
                    <a:ext uri="{FF2B5EF4-FFF2-40B4-BE49-F238E27FC236}">
                      <a16:creationId xmlns:a16="http://schemas.microsoft.com/office/drawing/2014/main" id="{0CFB6A3B-AF15-41B0-8BEB-448EBF6BBDC7}"/>
                    </a:ext>
                  </a:extLst>
                </p:cNvPr>
                <p:cNvSpPr/>
                <p:nvPr/>
              </p:nvSpPr>
              <p:spPr>
                <a:xfrm rot="16200000">
                  <a:off x="4319956" y="2526321"/>
                  <a:ext cx="5673969" cy="3427050"/>
                </a:xfrm>
                <a:prstGeom prst="arc">
                  <a:avLst>
                    <a:gd name="adj1" fmla="val 18683"/>
                    <a:gd name="adj2" fmla="val 0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C18340D-71CB-4535-9175-096D416107DC}"/>
                    </a:ext>
                  </a:extLst>
                </p:cNvPr>
                <p:cNvSpPr/>
                <p:nvPr/>
              </p:nvSpPr>
              <p:spPr>
                <a:xfrm>
                  <a:off x="4743938" y="1016000"/>
                  <a:ext cx="4650154" cy="3251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B8CA259-11A7-4EAB-9AF8-F3B3FE1AA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1969" y="4833816"/>
                <a:ext cx="4884616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B84DDC-A08E-4D71-AB4F-EFABA6AD6ED7}"/>
                    </a:ext>
                  </a:extLst>
                </p:cNvPr>
                <p:cNvSpPr txBox="1"/>
                <p:nvPr/>
              </p:nvSpPr>
              <p:spPr>
                <a:xfrm>
                  <a:off x="5540715" y="5759086"/>
                  <a:ext cx="1051955" cy="620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</a:t>
                  </a:r>
                  <a:r>
                    <a:rPr lang="en-US" altLang="zh-CN" sz="2800" dirty="0"/>
                    <a:t>0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B84DDC-A08E-4D71-AB4F-EFABA6AD6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0715" y="5759086"/>
                  <a:ext cx="1051955" cy="620554"/>
                </a:xfrm>
                <a:prstGeom prst="rect">
                  <a:avLst/>
                </a:prstGeom>
                <a:blipFill>
                  <a:blip r:embed="rId2"/>
                  <a:stretch>
                    <a:fillRect l="-581" t="-980" r="-19186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CA73836-4236-4016-AC50-F480A25D7D42}"/>
              </a:ext>
            </a:extLst>
          </p:cNvPr>
          <p:cNvSpPr/>
          <p:nvPr/>
        </p:nvSpPr>
        <p:spPr>
          <a:xfrm>
            <a:off x="2956454" y="777379"/>
            <a:ext cx="6279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Derivative Test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E534F-4336-4A51-825D-0D12DA46C17A}"/>
              </a:ext>
            </a:extLst>
          </p:cNvPr>
          <p:cNvSpPr/>
          <p:nvPr/>
        </p:nvSpPr>
        <p:spPr>
          <a:xfrm>
            <a:off x="6067668" y="4860113"/>
            <a:ext cx="56662" cy="508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469EE2-5B89-4BAD-B65E-4E9411C502A0}"/>
              </a:ext>
            </a:extLst>
          </p:cNvPr>
          <p:cNvSpPr/>
          <p:nvPr/>
        </p:nvSpPr>
        <p:spPr>
          <a:xfrm>
            <a:off x="1844633" y="5762519"/>
            <a:ext cx="85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This is a </a:t>
            </a: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un</a:t>
            </a:r>
            <a:r>
              <a:rPr kumimoji="0" lang="en-US" altLang="zh-CN" sz="2400" b="0" i="0" u="none" strike="noStrike" kern="1200" cap="none" spc="600" normalizeH="0" baseline="0" noProof="0" dirty="0" err="1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ivariate</a:t>
            </a: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4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optimization problem.</a:t>
            </a: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81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11948" y="147161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Lin</a:t>
              </a:r>
              <a:r>
                <a:rPr lang="en-US" sz="3600" dirty="0">
                  <a:solidFill>
                    <a:prstClr val="black"/>
                  </a:solidFill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ear Regression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502936" y="307915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49922" y="378357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Historical Review &amp; Conventional Use of Symbols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Underneath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D04F7-0D4A-4DB6-851C-516EF0410C82}"/>
              </a:ext>
            </a:extLst>
          </p:cNvPr>
          <p:cNvCxnSpPr>
            <a:cxnSpLocks/>
          </p:cNvCxnSpPr>
          <p:nvPr/>
        </p:nvCxnSpPr>
        <p:spPr>
          <a:xfrm flipV="1">
            <a:off x="2180834" y="1324244"/>
            <a:ext cx="902361" cy="804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25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2E2A82-8419-4AD4-8EB2-6A1CA45CAB99}"/>
                  </a:ext>
                </a:extLst>
              </p:cNvPr>
              <p:cNvSpPr txBox="1"/>
              <p:nvPr/>
            </p:nvSpPr>
            <p:spPr>
              <a:xfrm>
                <a:off x="1460375" y="2379014"/>
                <a:ext cx="9271248" cy="3854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Centaur" panose="02030504050205020304" pitchFamily="18" charset="0"/>
                  </a:rPr>
                  <a:t>We wish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Centaur" panose="02030504050205020304" pitchFamily="18" charset="0"/>
                  </a:rPr>
                  <a:t>in a pretty similar way </a:t>
                </a:r>
              </a:p>
              <a:p>
                <a:pPr algn="ctr"/>
                <a:r>
                  <a:rPr lang="en-US" sz="2800" dirty="0">
                    <a:latin typeface="Centaur" panose="02030504050205020304" pitchFamily="18" charset="0"/>
                  </a:rPr>
                  <a:t>by solving the First-Order Condition (FOC): </a:t>
                </a:r>
              </a:p>
              <a:p>
                <a:pPr algn="ctr"/>
                <a:endParaRPr lang="en-US" sz="2800" dirty="0">
                  <a:latin typeface="Centaur" panose="020305040502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  <a:p>
                <a:endParaRPr lang="en-US" sz="3600" dirty="0"/>
              </a:p>
              <a:p>
                <a:r>
                  <a:rPr lang="en-US" sz="2800" dirty="0">
                    <a:latin typeface="Centaur" panose="02030504050205020304" pitchFamily="18" charset="0"/>
                  </a:rPr>
                  <a:t>However, we’re 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unable to solve the FOC 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in a closed form method</a:t>
                </a:r>
                <a:r>
                  <a:rPr lang="en-US" sz="2800" dirty="0">
                    <a:latin typeface="Centaur" panose="02030504050205020304" pitchFamily="18" charset="0"/>
                  </a:rPr>
                  <a:t>.  Thus, we the algorithm to 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approximate the root</a:t>
                </a:r>
                <a:r>
                  <a:rPr lang="en-US" sz="2800" dirty="0">
                    <a:latin typeface="Centaur" panose="02030504050205020304" pitchFamily="18" charset="0"/>
                  </a:rPr>
                  <a:t> of the FOC: </a:t>
                </a:r>
              </a:p>
              <a:p>
                <a:pPr>
                  <a:lnSpc>
                    <a:spcPts val="1500"/>
                  </a:lnSpc>
                </a:pPr>
                <a:endParaRPr lang="en-US" sz="2800" dirty="0">
                  <a:latin typeface="Centaur" panose="02030504050205020304" pitchFamily="18" charset="0"/>
                </a:endParaRPr>
              </a:p>
              <a:p>
                <a:r>
                  <a:rPr lang="en-US" sz="2800" dirty="0">
                    <a:latin typeface="Centaur" panose="02030504050205020304" pitchFamily="18" charset="0"/>
                  </a:rPr>
                  <a:t>The 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Newton Method</a:t>
                </a:r>
                <a:r>
                  <a:rPr lang="en-US" sz="2800" dirty="0">
                    <a:latin typeface="Centaur" panose="020305040502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2E2A82-8419-4AD4-8EB2-6A1CA45CA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75" y="2379014"/>
                <a:ext cx="9271248" cy="3854901"/>
              </a:xfrm>
              <a:prstGeom prst="rect">
                <a:avLst/>
              </a:prstGeom>
              <a:blipFill>
                <a:blip r:embed="rId2"/>
                <a:stretch>
                  <a:fillRect l="-1382" t="-1580" b="-3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338E47E-D5CB-4987-9447-00877986D219}"/>
              </a:ext>
            </a:extLst>
          </p:cNvPr>
          <p:cNvGrpSpPr/>
          <p:nvPr/>
        </p:nvGrpSpPr>
        <p:grpSpPr>
          <a:xfrm>
            <a:off x="1306354" y="728285"/>
            <a:ext cx="9579289" cy="1211550"/>
            <a:chOff x="2793846" y="3724185"/>
            <a:chExt cx="9579289" cy="1211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0C82CCD-8DEE-41D5-A7DB-0812A4EE5E64}"/>
                    </a:ext>
                  </a:extLst>
                </p:cNvPr>
                <p:cNvSpPr txBox="1"/>
                <p:nvPr/>
              </p:nvSpPr>
              <p:spPr>
                <a:xfrm>
                  <a:off x="2793846" y="3724185"/>
                  <a:ext cx="9579289" cy="12115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𝑛𝐴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𝑛𝐵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1 −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0C82CCD-8DEE-41D5-A7DB-0812A4EE5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846" y="3724185"/>
                  <a:ext cx="9579289" cy="12115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5A7CD9-DA48-4585-B4BA-910D06FE404B}"/>
                </a:ext>
              </a:extLst>
            </p:cNvPr>
            <p:cNvSpPr/>
            <p:nvPr/>
          </p:nvSpPr>
          <p:spPr>
            <a:xfrm>
              <a:off x="7010254" y="4121042"/>
              <a:ext cx="1425290" cy="453347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0B5B1A-5564-436C-83A0-EA350C45371B}"/>
                </a:ext>
              </a:extLst>
            </p:cNvPr>
            <p:cNvSpPr/>
            <p:nvPr/>
          </p:nvSpPr>
          <p:spPr>
            <a:xfrm>
              <a:off x="10752261" y="4121042"/>
              <a:ext cx="1425290" cy="453347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529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3F785E0-7018-4C08-B5DC-DDB9D0140D53}"/>
              </a:ext>
            </a:extLst>
          </p:cNvPr>
          <p:cNvGrpSpPr/>
          <p:nvPr/>
        </p:nvGrpSpPr>
        <p:grpSpPr>
          <a:xfrm>
            <a:off x="1264605" y="1609340"/>
            <a:ext cx="4462587" cy="1998712"/>
            <a:chOff x="2783462" y="1409740"/>
            <a:chExt cx="4462587" cy="1998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AAC913D-4118-423B-8870-1DEAD522392B}"/>
                    </a:ext>
                  </a:extLst>
                </p:cNvPr>
                <p:cNvSpPr/>
                <p:nvPr/>
              </p:nvSpPr>
              <p:spPr>
                <a:xfrm>
                  <a:off x="2783462" y="1409740"/>
                  <a:ext cx="137229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AAC913D-4118-423B-8870-1DEAD52239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462" y="1409740"/>
                  <a:ext cx="1372299" cy="400110"/>
                </a:xfrm>
                <a:prstGeom prst="rect">
                  <a:avLst/>
                </a:prstGeom>
                <a:blipFill>
                  <a:blip r:embed="rId2"/>
                  <a:stretch>
                    <a:fillRect r="-163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1F6231-7BF0-4FC1-9702-87184E87F034}"/>
                </a:ext>
              </a:extLst>
            </p:cNvPr>
            <p:cNvGrpSpPr/>
            <p:nvPr/>
          </p:nvGrpSpPr>
          <p:grpSpPr>
            <a:xfrm>
              <a:off x="2827852" y="2629584"/>
              <a:ext cx="4418197" cy="778868"/>
              <a:chOff x="2827852" y="2629584"/>
              <a:chExt cx="4418197" cy="778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C075455-55FC-4A62-B473-5466E1355FA5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852" y="2629584"/>
                    <a:ext cx="4418197" cy="77886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1 −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C075455-55FC-4A62-B473-5466E1355F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7852" y="2629584"/>
                    <a:ext cx="4418197" cy="77886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9E999E-1C40-4366-9CB0-54B282B33AB3}"/>
                  </a:ext>
                </a:extLst>
              </p:cNvPr>
              <p:cNvSpPr/>
              <p:nvPr/>
            </p:nvSpPr>
            <p:spPr>
              <a:xfrm>
                <a:off x="4934117" y="2847748"/>
                <a:ext cx="413187" cy="378051"/>
              </a:xfrm>
              <a:prstGeom prst="rect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2D5087F-A9A9-45F1-B095-4B84B8C9D370}"/>
                  </a:ext>
                </a:extLst>
              </p:cNvPr>
              <p:cNvSpPr/>
              <p:nvPr/>
            </p:nvSpPr>
            <p:spPr>
              <a:xfrm>
                <a:off x="6692729" y="2843109"/>
                <a:ext cx="413187" cy="378051"/>
              </a:xfrm>
              <a:prstGeom prst="rect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94FE99-9F70-4EDE-85C2-42F09E19375A}"/>
                </a:ext>
              </a:extLst>
            </p:cNvPr>
            <p:cNvGrpSpPr/>
            <p:nvPr/>
          </p:nvGrpSpPr>
          <p:grpSpPr>
            <a:xfrm>
              <a:off x="2852406" y="1819613"/>
              <a:ext cx="1651436" cy="755335"/>
              <a:chOff x="5133104" y="1533805"/>
              <a:chExt cx="1651436" cy="7553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B39B3B5-5488-4383-8FB1-E00077ED10C2}"/>
                      </a:ext>
                    </a:extLst>
                  </p:cNvPr>
                  <p:cNvSpPr txBox="1"/>
                  <p:nvPr/>
                </p:nvSpPr>
                <p:spPr>
                  <a:xfrm>
                    <a:off x="5152939" y="1533805"/>
                    <a:ext cx="1631601" cy="7553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B39B3B5-5488-4383-8FB1-E00077ED10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2939" y="1533805"/>
                    <a:ext cx="1631601" cy="7553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466D871-4C34-41C8-BB65-1357E48FE248}"/>
                  </a:ext>
                </a:extLst>
              </p:cNvPr>
              <p:cNvSpPr/>
              <p:nvPr/>
            </p:nvSpPr>
            <p:spPr>
              <a:xfrm>
                <a:off x="5133104" y="1798262"/>
                <a:ext cx="362039" cy="378051"/>
              </a:xfrm>
              <a:prstGeom prst="rect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991C1-8C17-4103-9F27-CFC271272600}"/>
              </a:ext>
            </a:extLst>
          </p:cNvPr>
          <p:cNvSpPr/>
          <p:nvPr/>
        </p:nvSpPr>
        <p:spPr>
          <a:xfrm>
            <a:off x="1398688" y="628922"/>
            <a:ext cx="9394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Derivation of The Log-Likelihood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3DAC5D-9FD7-4D7A-A60A-57F0A9A54AF5}"/>
                  </a:ext>
                </a:extLst>
              </p:cNvPr>
              <p:cNvSpPr txBox="1"/>
              <p:nvPr/>
            </p:nvSpPr>
            <p:spPr>
              <a:xfrm>
                <a:off x="1246091" y="3597384"/>
                <a:ext cx="9699815" cy="717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entaur" panose="02030504050205020304" pitchFamily="18" charset="0"/>
                  </a:rPr>
                  <a:t>Evaluate the first derivative with the 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𝑀𝐿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nary>
                  </m:oMath>
                </a14:m>
                <a:endParaRPr lang="en-US" sz="2800" dirty="0"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3DAC5D-9FD7-4D7A-A60A-57F0A9A54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091" y="3597384"/>
                <a:ext cx="9699815" cy="717504"/>
              </a:xfrm>
              <a:prstGeom prst="rect">
                <a:avLst/>
              </a:prstGeom>
              <a:blipFill>
                <a:blip r:embed="rId5"/>
                <a:stretch>
                  <a:fillRect l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96EF795-E055-4C93-AEAD-459EFF2AFDB6}"/>
              </a:ext>
            </a:extLst>
          </p:cNvPr>
          <p:cNvSpPr txBox="1"/>
          <p:nvPr/>
        </p:nvSpPr>
        <p:spPr>
          <a:xfrm>
            <a:off x="1291240" y="1143129"/>
            <a:ext cx="9271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entaur" panose="02030504050205020304" pitchFamily="18" charset="0"/>
              </a:rPr>
              <a:t>Let: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15CCF1-3F96-454A-A6F1-7BEDCFBC8010}"/>
              </a:ext>
            </a:extLst>
          </p:cNvPr>
          <p:cNvGrpSpPr/>
          <p:nvPr/>
        </p:nvGrpSpPr>
        <p:grpSpPr>
          <a:xfrm>
            <a:off x="1227662" y="4284240"/>
            <a:ext cx="2926955" cy="2206306"/>
            <a:chOff x="2355836" y="2247635"/>
            <a:chExt cx="2926955" cy="2206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1B7FEB3-2F63-446F-A4F8-40F475F68B04}"/>
                    </a:ext>
                  </a:extLst>
                </p:cNvPr>
                <p:cNvSpPr/>
                <p:nvPr/>
              </p:nvSpPr>
              <p:spPr>
                <a:xfrm>
                  <a:off x="2355836" y="2247635"/>
                  <a:ext cx="2926955" cy="729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𝑀𝐿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1B7FEB3-2F63-446F-A4F8-40F475F68B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836" y="2247635"/>
                  <a:ext cx="2926955" cy="7294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31142D4-C860-4DF1-8178-84C419C1D187}"/>
                    </a:ext>
                  </a:extLst>
                </p:cNvPr>
                <p:cNvSpPr/>
                <p:nvPr/>
              </p:nvSpPr>
              <p:spPr>
                <a:xfrm>
                  <a:off x="2401654" y="2963505"/>
                  <a:ext cx="2100319" cy="727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(1 − </m:t>
                        </m:r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31142D4-C860-4DF1-8178-84C419C1D1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654" y="2963505"/>
                  <a:ext cx="2100319" cy="727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D6139BD-9325-490E-ACF1-959C4B155301}"/>
                    </a:ext>
                  </a:extLst>
                </p:cNvPr>
                <p:cNvSpPr/>
                <p:nvPr/>
              </p:nvSpPr>
              <p:spPr>
                <a:xfrm>
                  <a:off x="2375020" y="3690590"/>
                  <a:ext cx="1418016" cy="7633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D6139BD-9325-490E-ACF1-959C4B1553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020" y="3690590"/>
                  <a:ext cx="1418016" cy="7633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27DFB9D-C917-4275-A23F-026056744DD5}"/>
                  </a:ext>
                </a:extLst>
              </p:cNvPr>
              <p:cNvSpPr/>
              <p:nvPr/>
            </p:nvSpPr>
            <p:spPr>
              <a:xfrm>
                <a:off x="4996852" y="4486873"/>
                <a:ext cx="5796459" cy="178510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200" dirty="0">
                    <a:solidFill>
                      <a:srgbClr val="C00000"/>
                    </a:solidFill>
                  </a:rPr>
                  <a:t>Recall</a:t>
                </a:r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/>
                    </m:sSub>
                  </m:oMath>
                </a14:m>
                <a:r>
                  <a:rPr lang="en-US" altLang="zh-CN" sz="22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is a one-hot encoding for y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        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200" dirty="0"/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= 0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=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27DFB9D-C917-4275-A23F-026056744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52" y="4486873"/>
                <a:ext cx="5796459" cy="1785104"/>
              </a:xfrm>
              <a:prstGeom prst="rect">
                <a:avLst/>
              </a:prstGeom>
              <a:blipFill>
                <a:blip r:embed="rId9"/>
                <a:stretch>
                  <a:fillRect l="-1367" t="-2389" r="-315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0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FB3E26-167F-40AD-9094-F84D0909B058}"/>
                  </a:ext>
                </a:extLst>
              </p:cNvPr>
              <p:cNvSpPr txBox="1"/>
              <p:nvPr/>
            </p:nvSpPr>
            <p:spPr>
              <a:xfrm>
                <a:off x="4385441" y="584486"/>
                <a:ext cx="3413050" cy="778868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𝑀𝐿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FB3E26-167F-40AD-9094-F84D0909B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441" y="584486"/>
                <a:ext cx="3413050" cy="778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4F8BD1-9742-4B8B-AA6F-3AA420C9ECB2}"/>
                  </a:ext>
                </a:extLst>
              </p:cNvPr>
              <p:cNvSpPr txBox="1"/>
              <p:nvPr/>
            </p:nvSpPr>
            <p:spPr>
              <a:xfrm>
                <a:off x="2691870" y="3937241"/>
                <a:ext cx="6800195" cy="1036566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𝑛𝐴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(1 − 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/>
                              <m:t>)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𝑛𝑝</m:t>
                        </m:r>
                      </m:sub>
                    </m:sSub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dirty="0"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𝑛𝐴</m:t>
                                </m:r>
                              </m:sub>
                            </m:sSub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sub>
                        </m:sSub>
                      </m:e>
                    </m:nary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4F8BD1-9742-4B8B-AA6F-3AA420C9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870" y="3937241"/>
                <a:ext cx="6800195" cy="1036566"/>
              </a:xfrm>
              <a:prstGeom prst="rect">
                <a:avLst/>
              </a:prstGeom>
              <a:blipFill>
                <a:blip r:embed="rId3"/>
                <a:stretch>
                  <a:fillRect l="-90" t="-1765" b="-8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21C244-35E2-474A-A830-7B83430072B5}"/>
                  </a:ext>
                </a:extLst>
              </p:cNvPr>
              <p:cNvSpPr/>
              <p:nvPr/>
            </p:nvSpPr>
            <p:spPr>
              <a:xfrm>
                <a:off x="4937053" y="1768181"/>
                <a:ext cx="5796459" cy="178510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200" dirty="0">
                    <a:solidFill>
                      <a:srgbClr val="C00000"/>
                    </a:solidFill>
                  </a:rPr>
                  <a:t>Recall</a:t>
                </a:r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/>
                    </m:sSub>
                  </m:oMath>
                </a14:m>
                <a:r>
                  <a:rPr lang="en-US" altLang="zh-CN" sz="22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is a one-hot encoding for y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        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200" dirty="0"/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= 0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=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21C244-35E2-474A-A830-7B8343007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053" y="1768181"/>
                <a:ext cx="5796459" cy="1785104"/>
              </a:xfrm>
              <a:prstGeom prst="rect">
                <a:avLst/>
              </a:prstGeom>
              <a:blipFill>
                <a:blip r:embed="rId4"/>
                <a:stretch>
                  <a:fillRect l="-1367" t="-2389" r="-315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B0BAECD-DDA3-4AAC-BE67-AC9BE4B9429A}"/>
              </a:ext>
            </a:extLst>
          </p:cNvPr>
          <p:cNvGrpSpPr/>
          <p:nvPr/>
        </p:nvGrpSpPr>
        <p:grpSpPr>
          <a:xfrm>
            <a:off x="1458488" y="1531523"/>
            <a:ext cx="2926955" cy="2206306"/>
            <a:chOff x="2355836" y="2247635"/>
            <a:chExt cx="2926955" cy="2206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F58B88D-E47A-4BBD-A3EC-7C5BEBA19D18}"/>
                    </a:ext>
                  </a:extLst>
                </p:cNvPr>
                <p:cNvSpPr/>
                <p:nvPr/>
              </p:nvSpPr>
              <p:spPr>
                <a:xfrm>
                  <a:off x="2355836" y="2247635"/>
                  <a:ext cx="2926955" cy="729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𝑀𝐿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F58B88D-E47A-4BBD-A3EC-7C5BEBA19D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836" y="2247635"/>
                  <a:ext cx="2926955" cy="7294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568B675-506E-443E-9A3D-6A57B94B338B}"/>
                    </a:ext>
                  </a:extLst>
                </p:cNvPr>
                <p:cNvSpPr/>
                <p:nvPr/>
              </p:nvSpPr>
              <p:spPr>
                <a:xfrm>
                  <a:off x="2401654" y="2963505"/>
                  <a:ext cx="2100319" cy="727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(1 − </m:t>
                        </m:r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000" dirty="0"/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568B675-506E-443E-9A3D-6A57B94B3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654" y="2963505"/>
                  <a:ext cx="2100319" cy="7278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1C2F395-1F31-4DE7-B579-4A21F5B329B5}"/>
                    </a:ext>
                  </a:extLst>
                </p:cNvPr>
                <p:cNvSpPr/>
                <p:nvPr/>
              </p:nvSpPr>
              <p:spPr>
                <a:xfrm>
                  <a:off x="2375020" y="3690590"/>
                  <a:ext cx="1418016" cy="7633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1C2F395-1F31-4DE7-B579-4A21F5B329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020" y="3690590"/>
                  <a:ext cx="1418016" cy="7633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7ABEDA-C19C-45AA-B1C9-26B9D324425F}"/>
                  </a:ext>
                </a:extLst>
              </p:cNvPr>
              <p:cNvSpPr txBox="1"/>
              <p:nvPr/>
            </p:nvSpPr>
            <p:spPr>
              <a:xfrm>
                <a:off x="2002491" y="5352985"/>
                <a:ext cx="8178951" cy="821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entaur" panose="02030504050205020304" pitchFamily="18" charset="0"/>
                  </a:rPr>
                  <a:t>First-Order Condition: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altLang="zh-CN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𝑛𝐴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7ABEDA-C19C-45AA-B1C9-26B9D3244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91" y="5352985"/>
                <a:ext cx="8178951" cy="821572"/>
              </a:xfrm>
              <a:prstGeom prst="rect">
                <a:avLst/>
              </a:prstGeom>
              <a:blipFill>
                <a:blip r:embed="rId8"/>
                <a:stretch>
                  <a:fillRect l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88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6C9311-BF71-4B23-B4BA-4322267DDC6E}"/>
              </a:ext>
            </a:extLst>
          </p:cNvPr>
          <p:cNvGrpSpPr/>
          <p:nvPr/>
        </p:nvGrpSpPr>
        <p:grpSpPr>
          <a:xfrm>
            <a:off x="4923579" y="2977125"/>
            <a:ext cx="5267246" cy="3880875"/>
            <a:chOff x="2964961" y="1523999"/>
            <a:chExt cx="6340231" cy="4755173"/>
          </a:xfrm>
        </p:grpSpPr>
        <p:pic>
          <p:nvPicPr>
            <p:cNvPr id="9" name="Picture 2" descr="Plot 3-D surface - MATLAB ezsurf - MathWorks India">
              <a:extLst>
                <a:ext uri="{FF2B5EF4-FFF2-40B4-BE49-F238E27FC236}">
                  <a16:creationId xmlns:a16="http://schemas.microsoft.com/office/drawing/2014/main" id="{CC71B5D6-4A4D-4376-B610-FA93A129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961" y="1523999"/>
              <a:ext cx="6340231" cy="475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BBA407-8074-4878-AE03-0BBB24DB0EE8}"/>
                </a:ext>
              </a:extLst>
            </p:cNvPr>
            <p:cNvSpPr/>
            <p:nvPr/>
          </p:nvSpPr>
          <p:spPr>
            <a:xfrm>
              <a:off x="5658338" y="1594337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CC2946-DDAE-4510-A2C1-2940135F9B0F}"/>
                </a:ext>
              </a:extLst>
            </p:cNvPr>
            <p:cNvSpPr/>
            <p:nvPr/>
          </p:nvSpPr>
          <p:spPr>
            <a:xfrm>
              <a:off x="7065110" y="5847371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5B040D-6F09-44EB-956F-F3981017D552}"/>
                </a:ext>
              </a:extLst>
            </p:cNvPr>
            <p:cNvSpPr/>
            <p:nvPr/>
          </p:nvSpPr>
          <p:spPr>
            <a:xfrm>
              <a:off x="3774830" y="5739418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C4BA4-1B9C-455C-8012-F481D54A2927}"/>
                  </a:ext>
                </a:extLst>
              </p:cNvPr>
              <p:cNvSpPr txBox="1"/>
              <p:nvPr/>
            </p:nvSpPr>
            <p:spPr>
              <a:xfrm>
                <a:off x="2006524" y="701086"/>
                <a:ext cx="8178951" cy="821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entaur" panose="02030504050205020304" pitchFamily="18" charset="0"/>
                  </a:rPr>
                  <a:t>First-Order Condition: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𝑛𝐴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C4BA4-1B9C-455C-8012-F481D54A2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524" y="701086"/>
                <a:ext cx="8178951" cy="821572"/>
              </a:xfrm>
              <a:prstGeom prst="rect">
                <a:avLst/>
              </a:prstGeom>
              <a:blipFill>
                <a:blip r:embed="rId3"/>
                <a:stretch>
                  <a:fillRect l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CFE9C-96AE-4D5A-B297-7B9AE362C7B9}"/>
                  </a:ext>
                </a:extLst>
              </p:cNvPr>
              <p:cNvSpPr txBox="1"/>
              <p:nvPr/>
            </p:nvSpPr>
            <p:spPr>
              <a:xfrm>
                <a:off x="1460375" y="1649535"/>
                <a:ext cx="927124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entaur" panose="02030504050205020304" pitchFamily="18" charset="0"/>
                  </a:rPr>
                  <a:t>The FOC is called 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Jacobian function</a:t>
                </a:r>
                <a:r>
                  <a:rPr lang="en-US" sz="2800" dirty="0">
                    <a:latin typeface="Centaur" panose="02030504050205020304" pitchFamily="18" charset="0"/>
                  </a:rPr>
                  <a:t> as well.  </a:t>
                </a:r>
              </a:p>
              <a:p>
                <a:r>
                  <a:rPr lang="en-US" sz="2800" dirty="0">
                    <a:latin typeface="Centaur" panose="02030504050205020304" pitchFamily="18" charset="0"/>
                  </a:rPr>
                  <a:t>We can construct the 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Jacobian matrix</a:t>
                </a:r>
                <a:r>
                  <a:rPr lang="en-US" sz="2800" dirty="0">
                    <a:latin typeface="Centaur" panose="020305040502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latin typeface="Centaur" panose="02030504050205020304" pitchFamily="18" charset="0"/>
                  </a:rPr>
                  <a:t>, based on it.  </a:t>
                </a:r>
              </a:p>
              <a:p>
                <a:r>
                  <a:rPr lang="en-US" sz="2800" dirty="0">
                    <a:latin typeface="Centaur" panose="02030504050205020304" pitchFamily="18" charset="0"/>
                  </a:rPr>
                  <a:t>The Jacobian matrix indicates the 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</m:oMath>
                </a14:m>
                <a:r>
                  <a:rPr lang="en-US" sz="2800" dirty="0">
                    <a:latin typeface="Centaur" panose="020305040502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6CFE9C-96AE-4D5A-B297-7B9AE362C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75" y="1649535"/>
                <a:ext cx="9271248" cy="1384995"/>
              </a:xfrm>
              <a:prstGeom prst="rect">
                <a:avLst/>
              </a:prstGeom>
              <a:blipFill>
                <a:blip r:embed="rId4"/>
                <a:stretch>
                  <a:fillRect l="-1382" t="-4846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69F468-3807-42DF-BCBC-73555C18B290}"/>
                  </a:ext>
                </a:extLst>
              </p:cNvPr>
              <p:cNvSpPr txBox="1"/>
              <p:nvPr/>
            </p:nvSpPr>
            <p:spPr>
              <a:xfrm>
                <a:off x="2521429" y="3429000"/>
                <a:ext cx="2402150" cy="2910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69F468-3807-42DF-BCBC-73555C18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429" y="3429000"/>
                <a:ext cx="2402150" cy="29109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705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Second Derivative Test (How-To w/ 15 Step-by-Step Examples!)">
            <a:extLst>
              <a:ext uri="{FF2B5EF4-FFF2-40B4-BE49-F238E27FC236}">
                <a16:creationId xmlns:a16="http://schemas.microsoft.com/office/drawing/2014/main" id="{EAD9C242-A7CA-41A6-A979-963D01220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6729"/>
          <a:stretch/>
        </p:blipFill>
        <p:spPr bwMode="auto">
          <a:xfrm>
            <a:off x="-124913" y="920066"/>
            <a:ext cx="12441825" cy="61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9881F6-0263-4805-A978-FF2A4DCF791A}"/>
              </a:ext>
            </a:extLst>
          </p:cNvPr>
          <p:cNvSpPr/>
          <p:nvPr/>
        </p:nvSpPr>
        <p:spPr>
          <a:xfrm>
            <a:off x="2934364" y="895252"/>
            <a:ext cx="63232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Derivative Test &amp;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Concavity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40442055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4F6158-79FA-40A3-BCD4-38CBDD12F9A5}"/>
              </a:ext>
            </a:extLst>
          </p:cNvPr>
          <p:cNvSpPr/>
          <p:nvPr/>
        </p:nvSpPr>
        <p:spPr>
          <a:xfrm>
            <a:off x="1364415" y="551479"/>
            <a:ext cx="9463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Newton Method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（</a:t>
            </a:r>
            <a:r>
              <a:rPr lang="en-US" altLang="zh-CN" sz="2800" spc="600" dirty="0" err="1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a.k.a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Gradient Descent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）</a:t>
            </a:r>
            <a:endParaRPr lang="en-US" altLang="zh-CN" sz="28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05A570-25E3-4270-ABEB-BE4EE5B57F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7" y="1506984"/>
            <a:ext cx="64103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213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0FBEE4-FB78-4D35-A64C-8875D77876D9}"/>
              </a:ext>
            </a:extLst>
          </p:cNvPr>
          <p:cNvSpPr/>
          <p:nvPr/>
        </p:nvSpPr>
        <p:spPr>
          <a:xfrm>
            <a:off x="4296497" y="467848"/>
            <a:ext cx="3598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Newton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F8B90C2-8D03-4DBE-B095-7A06EA59D862}"/>
                  </a:ext>
                </a:extLst>
              </p:cNvPr>
              <p:cNvSpPr/>
              <p:nvPr/>
            </p:nvSpPr>
            <p:spPr>
              <a:xfrm>
                <a:off x="1455572" y="1172468"/>
                <a:ext cx="104594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, </a:t>
                </a:r>
              </a:p>
              <a:p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The </a:t>
                </a:r>
                <a:r>
                  <a:rPr lang="en-US" sz="36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Gradient</a:t>
                </a:r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of the Tangent line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𝑓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at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,  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𝑓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 dirty="0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  <a:p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The </a:t>
                </a:r>
                <a:r>
                  <a:rPr lang="en-US" sz="36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Tangent line</a:t>
                </a:r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282829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𝑓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)</m:t>
                    </m:r>
                  </m:oMath>
                </a14:m>
                <a:endParaRPr lang="en-US" sz="36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F8B90C2-8D03-4DBE-B095-7A06EA59D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572" y="1172468"/>
                <a:ext cx="10459408" cy="1754326"/>
              </a:xfrm>
              <a:prstGeom prst="rect">
                <a:avLst/>
              </a:prstGeom>
              <a:blipFill>
                <a:blip r:embed="rId2"/>
                <a:stretch>
                  <a:fillRect l="-1807" t="-5208" b="-1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1B6091-EC06-4ACB-8C89-6AEA8E41E9D2}"/>
                  </a:ext>
                </a:extLst>
              </p:cNvPr>
              <p:cNvSpPr/>
              <p:nvPr/>
            </p:nvSpPr>
            <p:spPr>
              <a:xfrm>
                <a:off x="1455572" y="3108194"/>
                <a:ext cx="10459408" cy="1973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Find the </a:t>
                </a:r>
                <a:r>
                  <a:rPr lang="en-US" sz="36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x-intercept</a:t>
                </a:r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, by letting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=0</m:t>
                    </m:r>
                  </m:oMath>
                </a14:m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0=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Arabic Typesetting" panose="020B0604020202020204" pitchFamily="66" charset="-78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𝑓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abic Typesetting" panose="020B0604020202020204" pitchFamily="66" charset="-78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abic Typesetting" panose="020B0604020202020204" pitchFamily="66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Arabic Typesetting" panose="020B0604020202020204" pitchFamily="66" charset="-78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B1B6091-EC06-4ACB-8C89-6AEA8E41E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572" y="3108194"/>
                <a:ext cx="10459408" cy="1973425"/>
              </a:xfrm>
              <a:prstGeom prst="rect">
                <a:avLst/>
              </a:prstGeom>
              <a:blipFill>
                <a:blip r:embed="rId3"/>
                <a:stretch>
                  <a:fillRect l="-1807" t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463293-32C6-4C88-A539-C25A84F5BC82}"/>
                  </a:ext>
                </a:extLst>
              </p:cNvPr>
              <p:cNvSpPr/>
              <p:nvPr/>
            </p:nvSpPr>
            <p:spPr>
              <a:xfrm>
                <a:off x="1455572" y="5263019"/>
                <a:ext cx="1045940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Find the </a:t>
                </a:r>
                <a:r>
                  <a:rPr lang="en-US" sz="36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y-value</a:t>
                </a:r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=</m:t>
                    </m:r>
                    <m:r>
                      <a:rPr lang="en-US" sz="2800" i="1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𝑓</m:t>
                    </m:r>
                    <m:r>
                      <a:rPr lang="en-US" sz="2800" i="1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,</a:t>
                </a:r>
              </a:p>
              <a:p>
                <a:r>
                  <a:rPr lang="en-US" sz="3600" dirty="0">
                    <a:solidFill>
                      <a:srgbClr val="C00000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Repeat</a:t>
                </a:r>
                <a:r>
                  <a:rPr lang="en-US" sz="3600" dirty="0">
                    <a:solidFill>
                      <a:srgbClr val="282829"/>
                    </a:solidFill>
                    <a:latin typeface="Arabic Typesetting" panose="020B0604020202020204" pitchFamily="66" charset="-78"/>
                    <a:cs typeface="Arabic Typesetting" panose="020B0604020202020204" pitchFamily="66" charset="-78"/>
                  </a:rPr>
                  <a:t> the process till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𝑛</m:t>
                        </m:r>
                      </m:sub>
                    </m:sSub>
                    <m:r>
                      <a:rPr lang="en-US" sz="280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abic Typesetting" panose="020B0604020202020204" pitchFamily="66" charset="-78"/>
                      </a:rPr>
                      <m:t>≈</m:t>
                    </m:r>
                    <m:r>
                      <a:rPr lang="en-US" sz="28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abic Typesetting" panose="020B0604020202020204" pitchFamily="66" charset="-78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282829"/>
                  </a:solidFill>
                  <a:latin typeface="Arabic Typesetting" panose="020B0604020202020204" pitchFamily="66" charset="-78"/>
                  <a:cs typeface="Arabic Typesetting" panose="020B0604020202020204" pitchFamily="66" charset="-78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463293-32C6-4C88-A539-C25A84F5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572" y="5263019"/>
                <a:ext cx="10459408" cy="1200329"/>
              </a:xfrm>
              <a:prstGeom prst="rect">
                <a:avLst/>
              </a:prstGeom>
              <a:blipFill>
                <a:blip r:embed="rId4"/>
                <a:stretch>
                  <a:fillRect l="-1807" t="-7614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9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9F6C44-0421-4B61-858D-1E744515F776}"/>
                  </a:ext>
                </a:extLst>
              </p:cNvPr>
              <p:cNvSpPr txBox="1"/>
              <p:nvPr/>
            </p:nvSpPr>
            <p:spPr>
              <a:xfrm>
                <a:off x="2006522" y="472921"/>
                <a:ext cx="8178951" cy="1911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entaur" panose="02030504050205020304" pitchFamily="18" charset="0"/>
                  </a:rPr>
                  <a:t>First-Order Condition: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𝑀𝐿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𝑛𝐴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𝑛𝑝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entaur" panose="020305040502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𝑛𝐴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9F6C44-0421-4B61-858D-1E744515F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522" y="472921"/>
                <a:ext cx="8178951" cy="1911164"/>
              </a:xfrm>
              <a:prstGeom prst="rect">
                <a:avLst/>
              </a:prstGeom>
              <a:blipFill>
                <a:blip r:embed="rId2"/>
                <a:stretch>
                  <a:fillRect l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02EF3D-10E3-41B1-8580-0A449558FCA4}"/>
                  </a:ext>
                </a:extLst>
              </p:cNvPr>
              <p:cNvSpPr txBox="1"/>
              <p:nvPr/>
            </p:nvSpPr>
            <p:spPr>
              <a:xfrm>
                <a:off x="833757" y="2384085"/>
                <a:ext cx="1052447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entaur" panose="02030504050205020304" pitchFamily="18" charset="0"/>
                  </a:rPr>
                  <a:t>To apply the Newton Method in approximating the root of the FOC, </a:t>
                </a:r>
              </a:p>
              <a:p>
                <a:r>
                  <a:rPr lang="en-US" sz="2800" dirty="0">
                    <a:latin typeface="Centaur" panose="02030504050205020304" pitchFamily="18" charset="0"/>
                  </a:rPr>
                  <a:t>we 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derive the FOC </a:t>
                </a:r>
                <a:r>
                  <a:rPr lang="en-US" sz="2800" dirty="0">
                    <a:latin typeface="Centaur" panose="02030504050205020304" pitchFamily="18" charset="0"/>
                  </a:rPr>
                  <a:t>(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2</a:t>
                </a:r>
                <a:r>
                  <a:rPr lang="en-US" sz="2800" baseline="300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nd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</m:oMath>
                </a14:m>
                <a:r>
                  <a:rPr lang="en-US" sz="2800" dirty="0">
                    <a:latin typeface="Centaur" panose="02030504050205020304" pitchFamily="18" charset="0"/>
                  </a:rPr>
                  <a:t>) and construct a </a:t>
                </a:r>
                <a:r>
                  <a:rPr lang="en-US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Hessian matrix, H</a:t>
                </a:r>
                <a:r>
                  <a:rPr lang="en-US" sz="2800" dirty="0">
                    <a:latin typeface="Centaur" panose="020305040502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02EF3D-10E3-41B1-8580-0A449558F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57" y="2384085"/>
                <a:ext cx="10524479" cy="954107"/>
              </a:xfrm>
              <a:prstGeom prst="rect">
                <a:avLst/>
              </a:prstGeom>
              <a:blipFill>
                <a:blip r:embed="rId3"/>
                <a:stretch>
                  <a:fillRect l="-1217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A02FE-4E3C-48B1-A788-4D6B28A4897C}"/>
                  </a:ext>
                </a:extLst>
              </p:cNvPr>
              <p:cNvSpPr txBox="1"/>
              <p:nvPr/>
            </p:nvSpPr>
            <p:spPr>
              <a:xfrm>
                <a:off x="2743201" y="3556356"/>
                <a:ext cx="5930283" cy="28287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acc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acc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acc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acc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DA02FE-4E3C-48B1-A788-4D6B28A48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1" y="3556356"/>
                <a:ext cx="5930283" cy="2828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24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AA19B1-3EA8-42F8-AEFA-DE6EB6944FBD}"/>
              </a:ext>
            </a:extLst>
          </p:cNvPr>
          <p:cNvGrpSpPr/>
          <p:nvPr/>
        </p:nvGrpSpPr>
        <p:grpSpPr>
          <a:xfrm>
            <a:off x="210709" y="849746"/>
            <a:ext cx="5460423" cy="4464504"/>
            <a:chOff x="2964961" y="1523999"/>
            <a:chExt cx="6340231" cy="4755173"/>
          </a:xfrm>
        </p:grpSpPr>
        <p:pic>
          <p:nvPicPr>
            <p:cNvPr id="7170" name="Picture 2" descr="Plot 3-D surface - MATLAB ezsurf - MathWorks India">
              <a:extLst>
                <a:ext uri="{FF2B5EF4-FFF2-40B4-BE49-F238E27FC236}">
                  <a16:creationId xmlns:a16="http://schemas.microsoft.com/office/drawing/2014/main" id="{AB90C9D9-0198-4354-BE23-4C169A811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961" y="1523999"/>
              <a:ext cx="6340231" cy="475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1B0A318-4922-4F42-A28B-C60627CF0695}"/>
                </a:ext>
              </a:extLst>
            </p:cNvPr>
            <p:cNvSpPr/>
            <p:nvPr/>
          </p:nvSpPr>
          <p:spPr>
            <a:xfrm>
              <a:off x="5658338" y="1594337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8E4EAC-6205-42D0-AC2A-710047E524FC}"/>
                </a:ext>
              </a:extLst>
            </p:cNvPr>
            <p:cNvSpPr/>
            <p:nvPr/>
          </p:nvSpPr>
          <p:spPr>
            <a:xfrm>
              <a:off x="7065110" y="5847371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AB2F39-5FBE-4AD7-974E-5302BFD23DB2}"/>
                </a:ext>
              </a:extLst>
            </p:cNvPr>
            <p:cNvSpPr/>
            <p:nvPr/>
          </p:nvSpPr>
          <p:spPr>
            <a:xfrm>
              <a:off x="3774830" y="5739418"/>
              <a:ext cx="1352061" cy="265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0883C3-862C-4688-B622-8120DFCE2419}"/>
                  </a:ext>
                </a:extLst>
              </p:cNvPr>
              <p:cNvSpPr txBox="1"/>
              <p:nvPr/>
            </p:nvSpPr>
            <p:spPr>
              <a:xfrm>
                <a:off x="1460375" y="5271657"/>
                <a:ext cx="927124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Centaur" panose="02030504050205020304" pitchFamily="18" charset="0"/>
                  </a:rPr>
                  <a:t>It could be shown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800" dirty="0">
                    <a:latin typeface="Centaur" panose="02030504050205020304" pitchFamily="18" charset="0"/>
                  </a:rPr>
                  <a:t> is 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strictly convex</a:t>
                </a:r>
                <a:r>
                  <a:rPr lang="en-US" altLang="zh-CN" sz="2800" dirty="0">
                    <a:latin typeface="Centaur" panose="02030504050205020304" pitchFamily="18" charset="0"/>
                  </a:rPr>
                  <a:t> with the 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Definiteness of the Hessian Matrix</a:t>
                </a:r>
                <a:r>
                  <a:rPr lang="en-US" altLang="zh-CN" sz="2800" dirty="0">
                    <a:latin typeface="Centaur" panose="02030504050205020304" pitchFamily="18" charset="0"/>
                  </a:rPr>
                  <a:t>. </a:t>
                </a:r>
                <a:endParaRPr lang="en-US" sz="2800" dirty="0"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0883C3-862C-4688-B622-8120DFCE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75" y="5271657"/>
                <a:ext cx="9271248" cy="954107"/>
              </a:xfrm>
              <a:prstGeom prst="rect">
                <a:avLst/>
              </a:prstGeom>
              <a:blipFill>
                <a:blip r:embed="rId3"/>
                <a:stretch>
                  <a:fillRect t="-7051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396903-58C2-4E0A-BC7B-A399A49CED97}"/>
                  </a:ext>
                </a:extLst>
              </p:cNvPr>
              <p:cNvSpPr txBox="1"/>
              <p:nvPr/>
            </p:nvSpPr>
            <p:spPr>
              <a:xfrm>
                <a:off x="5523352" y="1765273"/>
                <a:ext cx="6094520" cy="2921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acc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acc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acc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acc>
                                        </m:den>
                                      </m:f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acc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396903-58C2-4E0A-BC7B-A399A49CE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352" y="1765273"/>
                <a:ext cx="6094520" cy="2921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854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972C75-4EE8-40BF-B581-136685CE05FE}"/>
                  </a:ext>
                </a:extLst>
              </p:cNvPr>
              <p:cNvSpPr txBox="1"/>
              <p:nvPr/>
            </p:nvSpPr>
            <p:spPr>
              <a:xfrm>
                <a:off x="3699029" y="753257"/>
                <a:ext cx="4793942" cy="6787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entaur" panose="02030504050205020304" pitchFamily="18" charset="0"/>
                    <a:cs typeface="Arabic Typesetting" panose="020B0604020202020204" pitchFamily="66" charset="-78"/>
                  </a:rPr>
                  <a:t>Newton Method: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abic Typesetting" panose="020B0604020202020204" pitchFamily="66" charset="-78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𝑓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abic Typesetting" panose="020B0604020202020204" pitchFamily="66" charset="-78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abic Typesetting" panose="020B0604020202020204" pitchFamily="66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abic Typesetting" panose="020B0604020202020204" pitchFamily="66" charset="-78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abic Typesetting" panose="020B0604020202020204" pitchFamily="66" charset="-7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abic Typesetting" panose="020B0604020202020204" pitchFamily="66" charset="-78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972C75-4EE8-40BF-B581-136685CE0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029" y="753257"/>
                <a:ext cx="4793942" cy="678776"/>
              </a:xfrm>
              <a:prstGeom prst="rect">
                <a:avLst/>
              </a:prstGeom>
              <a:blipFill>
                <a:blip r:embed="rId2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BEB94E-B7BD-4FED-94EC-5E392E3AD912}"/>
              </a:ext>
            </a:extLst>
          </p:cNvPr>
          <p:cNvSpPr txBox="1"/>
          <p:nvPr/>
        </p:nvSpPr>
        <p:spPr>
          <a:xfrm>
            <a:off x="833760" y="1631515"/>
            <a:ext cx="105244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entaur" panose="02030504050205020304" pitchFamily="18" charset="0"/>
              </a:rPr>
              <a:t>In the Logistic Regression Case: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3B7C01-96E6-4F18-A349-92D894F44294}"/>
              </a:ext>
            </a:extLst>
          </p:cNvPr>
          <p:cNvGrpSpPr/>
          <p:nvPr/>
        </p:nvGrpSpPr>
        <p:grpSpPr>
          <a:xfrm>
            <a:off x="1976810" y="1469133"/>
            <a:ext cx="8508826" cy="1387570"/>
            <a:chOff x="1976810" y="1469133"/>
            <a:chExt cx="8508826" cy="1387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EA46E15-BACA-43AF-B2E2-FC938C43FAD7}"/>
                    </a:ext>
                  </a:extLst>
                </p:cNvPr>
                <p:cNvSpPr txBox="1"/>
                <p:nvPr/>
              </p:nvSpPr>
              <p:spPr>
                <a:xfrm>
                  <a:off x="1976810" y="2361160"/>
                  <a:ext cx="79235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𝐸𝑣𝑒𝑟𝑦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𝑢𝑝𝑑𝑎𝑡𝑒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:    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EA46E15-BACA-43AF-B2E2-FC938C43FA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6810" y="2361160"/>
                  <a:ext cx="7923579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F3554-F994-4FE4-8727-A0E10A5C8DD3}"/>
                </a:ext>
              </a:extLst>
            </p:cNvPr>
            <p:cNvSpPr/>
            <p:nvPr/>
          </p:nvSpPr>
          <p:spPr>
            <a:xfrm>
              <a:off x="7949592" y="2425816"/>
              <a:ext cx="430887" cy="43088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CFB6D7-85D0-4721-A6A8-9D0DCE7480E0}"/>
                </a:ext>
              </a:extLst>
            </p:cNvPr>
            <p:cNvSpPr/>
            <p:nvPr/>
          </p:nvSpPr>
          <p:spPr>
            <a:xfrm>
              <a:off x="8674044" y="1469133"/>
              <a:ext cx="18115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Learning Rate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295A1FC-310C-487C-9EEC-FEF583125D65}"/>
                </a:ext>
              </a:extLst>
            </p:cNvPr>
            <p:cNvCxnSpPr>
              <a:cxnSpLocks/>
              <a:stCxn id="8" idx="1"/>
              <a:endCxn id="7" idx="0"/>
            </p:cNvCxnSpPr>
            <p:nvPr/>
          </p:nvCxnSpPr>
          <p:spPr>
            <a:xfrm rot="10800000" flipV="1">
              <a:off x="8165036" y="1823076"/>
              <a:ext cx="509008" cy="60274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05D917-C1C6-410F-B9EC-A96E5C550C24}"/>
                  </a:ext>
                </a:extLst>
              </p:cNvPr>
              <p:cNvSpPr txBox="1"/>
              <p:nvPr/>
            </p:nvSpPr>
            <p:spPr>
              <a:xfrm>
                <a:off x="1042564" y="3206638"/>
                <a:ext cx="9792070" cy="2993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𝑀𝐿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acc>
                                      </m:den>
                                    </m:f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𝑀𝐿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acc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𝑀𝐿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acc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𝑀𝐿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acc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𝑀𝐿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acc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𝑀𝐿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𝑃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acc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𝑀𝐿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acc>
                                      </m:den>
                                    </m:f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𝑀𝐿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𝜕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acc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𝑀𝐿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acc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𝑀𝐿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05D917-C1C6-410F-B9EC-A96E5C55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64" y="3206638"/>
                <a:ext cx="9792070" cy="2993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0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ancis Galton - Wikipedia">
            <a:extLst>
              <a:ext uri="{FF2B5EF4-FFF2-40B4-BE49-F238E27FC236}">
                <a16:creationId xmlns:a16="http://schemas.microsoft.com/office/drawing/2014/main" id="{55F1BC2E-686F-44D7-BA1D-CCDE5549B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65" y="1090612"/>
            <a:ext cx="5176242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823169-2CD9-4816-BA52-BEF61817A14D}"/>
              </a:ext>
            </a:extLst>
          </p:cNvPr>
          <p:cNvSpPr/>
          <p:nvPr/>
        </p:nvSpPr>
        <p:spPr>
          <a:xfrm>
            <a:off x="6422187" y="5669101"/>
            <a:ext cx="51785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4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Sir Francis Galton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328231-DAD2-4CA9-BC86-277B8A0FF305}"/>
              </a:ext>
            </a:extLst>
          </p:cNvPr>
          <p:cNvCxnSpPr/>
          <p:nvPr/>
        </p:nvCxnSpPr>
        <p:spPr>
          <a:xfrm flipV="1">
            <a:off x="7475731" y="2188309"/>
            <a:ext cx="2946400" cy="2555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67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E6BFF-4A70-421B-A0FD-D925462E05B8}"/>
              </a:ext>
            </a:extLst>
          </p:cNvPr>
          <p:cNvGrpSpPr/>
          <p:nvPr/>
        </p:nvGrpSpPr>
        <p:grpSpPr>
          <a:xfrm>
            <a:off x="3653690" y="-2148716"/>
            <a:ext cx="4650154" cy="6060830"/>
            <a:chOff x="4743938" y="1016000"/>
            <a:chExt cx="4650154" cy="6060830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4C8BE4C-2713-46DF-93D8-E4F97014A862}"/>
                </a:ext>
              </a:extLst>
            </p:cNvPr>
            <p:cNvSpPr/>
            <p:nvPr/>
          </p:nvSpPr>
          <p:spPr>
            <a:xfrm rot="16200000">
              <a:off x="4319956" y="2526321"/>
              <a:ext cx="5673969" cy="3427050"/>
            </a:xfrm>
            <a:prstGeom prst="arc">
              <a:avLst>
                <a:gd name="adj1" fmla="val 18683"/>
                <a:gd name="adj2" fmla="val 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72028-EF1D-4AE5-9682-6DD80FE4D396}"/>
                </a:ext>
              </a:extLst>
            </p:cNvPr>
            <p:cNvSpPr/>
            <p:nvPr/>
          </p:nvSpPr>
          <p:spPr>
            <a:xfrm>
              <a:off x="4743938" y="1016000"/>
              <a:ext cx="4650154" cy="325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D026C0-53F0-426F-AF7E-0A55178AD0F2}"/>
              </a:ext>
            </a:extLst>
          </p:cNvPr>
          <p:cNvGrpSpPr/>
          <p:nvPr/>
        </p:nvGrpSpPr>
        <p:grpSpPr>
          <a:xfrm>
            <a:off x="6095998" y="1637028"/>
            <a:ext cx="2951043" cy="3014871"/>
            <a:chOff x="6095998" y="1637028"/>
            <a:chExt cx="2951043" cy="30148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D8D1CF-E3FB-4998-8787-6F89E2FBE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1921721"/>
              <a:ext cx="2119921" cy="27301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9D532-4B11-4679-B45A-77C950357829}"/>
                </a:ext>
              </a:extLst>
            </p:cNvPr>
            <p:cNvSpPr txBox="1"/>
            <p:nvPr/>
          </p:nvSpPr>
          <p:spPr>
            <a:xfrm>
              <a:off x="8168151" y="1637028"/>
              <a:ext cx="87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①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D84C3F-03C7-4CBD-B8FA-7FD383EE97B9}"/>
              </a:ext>
            </a:extLst>
          </p:cNvPr>
          <p:cNvGrpSpPr/>
          <p:nvPr/>
        </p:nvGrpSpPr>
        <p:grpSpPr>
          <a:xfrm>
            <a:off x="5122416" y="2611798"/>
            <a:ext cx="3720803" cy="2191021"/>
            <a:chOff x="5122416" y="2611798"/>
            <a:chExt cx="3720803" cy="21910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A11349-83F4-4472-9E8F-B536E400D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416" y="2823099"/>
              <a:ext cx="2902998" cy="19797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6650EA-E971-4F8F-B093-3AB22AF3D471}"/>
                </a:ext>
              </a:extLst>
            </p:cNvPr>
            <p:cNvSpPr txBox="1"/>
            <p:nvPr/>
          </p:nvSpPr>
          <p:spPr>
            <a:xfrm>
              <a:off x="7964329" y="2611798"/>
              <a:ext cx="87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②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22F4A0-63E8-4DCA-BA5E-7A6EC68048DD}"/>
              </a:ext>
            </a:extLst>
          </p:cNvPr>
          <p:cNvGrpSpPr/>
          <p:nvPr/>
        </p:nvGrpSpPr>
        <p:grpSpPr>
          <a:xfrm>
            <a:off x="4337104" y="3227819"/>
            <a:ext cx="4190036" cy="1370823"/>
            <a:chOff x="4337104" y="3227819"/>
            <a:chExt cx="4190036" cy="137082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2377C3-A003-40A9-B722-31219BAAF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7104" y="3417911"/>
              <a:ext cx="3371933" cy="11807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2645F3-8919-4B73-B0F4-229575A0C72D}"/>
                </a:ext>
              </a:extLst>
            </p:cNvPr>
            <p:cNvSpPr txBox="1"/>
            <p:nvPr/>
          </p:nvSpPr>
          <p:spPr>
            <a:xfrm>
              <a:off x="7648250" y="3227819"/>
              <a:ext cx="87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DD6ECC-7B38-41F5-A70B-EF2A1F3F1DE3}"/>
              </a:ext>
            </a:extLst>
          </p:cNvPr>
          <p:cNvGrpSpPr/>
          <p:nvPr/>
        </p:nvGrpSpPr>
        <p:grpSpPr>
          <a:xfrm>
            <a:off x="2118853" y="4938945"/>
            <a:ext cx="8508826" cy="1387570"/>
            <a:chOff x="1976810" y="1469133"/>
            <a:chExt cx="8508826" cy="1387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9570F6-8F39-4134-B36E-145F987F3FAE}"/>
                    </a:ext>
                  </a:extLst>
                </p:cNvPr>
                <p:cNvSpPr txBox="1"/>
                <p:nvPr/>
              </p:nvSpPr>
              <p:spPr>
                <a:xfrm>
                  <a:off x="1976810" y="2361160"/>
                  <a:ext cx="79235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𝐸𝑣𝑒𝑟𝑦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𝑢𝑝𝑑𝑎𝑡𝑒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:    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9570F6-8F39-4134-B36E-145F987F3F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6810" y="2361160"/>
                  <a:ext cx="7923579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B03464-707D-4602-890D-103F5145933A}"/>
                </a:ext>
              </a:extLst>
            </p:cNvPr>
            <p:cNvSpPr/>
            <p:nvPr/>
          </p:nvSpPr>
          <p:spPr>
            <a:xfrm>
              <a:off x="7949592" y="2425816"/>
              <a:ext cx="430887" cy="43088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A053E9-610A-4273-8FFA-44217ECB43E8}"/>
                </a:ext>
              </a:extLst>
            </p:cNvPr>
            <p:cNvSpPr/>
            <p:nvPr/>
          </p:nvSpPr>
          <p:spPr>
            <a:xfrm>
              <a:off x="8674044" y="1469133"/>
              <a:ext cx="18115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Learning Rate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4F32C12D-D036-44D0-9E80-90C1A4FCFCD2}"/>
                </a:ext>
              </a:extLst>
            </p:cNvPr>
            <p:cNvCxnSpPr>
              <a:cxnSpLocks/>
              <a:stCxn id="22" idx="1"/>
              <a:endCxn id="20" idx="0"/>
            </p:cNvCxnSpPr>
            <p:nvPr/>
          </p:nvCxnSpPr>
          <p:spPr>
            <a:xfrm rot="10800000" flipV="1">
              <a:off x="8165036" y="1823076"/>
              <a:ext cx="509008" cy="60274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83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4A07F9-45B2-46C4-BCD9-E78E37BDFFE7}"/>
                  </a:ext>
                </a:extLst>
              </p:cNvPr>
              <p:cNvSpPr/>
              <p:nvPr/>
            </p:nvSpPr>
            <p:spPr>
              <a:xfrm>
                <a:off x="4570131" y="2693083"/>
                <a:ext cx="30517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4A07F9-45B2-46C4-BCD9-E78E37BDF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31" y="2693083"/>
                <a:ext cx="305173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6389A5F-F259-4A2B-A1A3-03A365E0A5F9}"/>
              </a:ext>
            </a:extLst>
          </p:cNvPr>
          <p:cNvSpPr/>
          <p:nvPr/>
        </p:nvSpPr>
        <p:spPr>
          <a:xfrm>
            <a:off x="869473" y="1326587"/>
            <a:ext cx="1045305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Linear Regression Problem is optimized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through solving the following equation: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16F285-7D8C-496B-8BAD-0BCB1A9E3E7B}"/>
              </a:ext>
            </a:extLst>
          </p:cNvPr>
          <p:cNvSpPr/>
          <p:nvPr/>
        </p:nvSpPr>
        <p:spPr>
          <a:xfrm>
            <a:off x="869473" y="3628692"/>
            <a:ext cx="104774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while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Logistic Regression Problem is optimized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through iteration of weight updates: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6AAD67-C08B-4D4B-8FE1-C73E9D2D4C7F}"/>
                  </a:ext>
                </a:extLst>
              </p:cNvPr>
              <p:cNvSpPr txBox="1"/>
              <p:nvPr/>
            </p:nvSpPr>
            <p:spPr>
              <a:xfrm>
                <a:off x="4119366" y="4995188"/>
                <a:ext cx="39532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6AAD67-C08B-4D4B-8FE1-C73E9D2D4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366" y="4995188"/>
                <a:ext cx="39532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305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CC03C2-0698-4A36-B5B8-EC89233F8BAC}"/>
              </a:ext>
            </a:extLst>
          </p:cNvPr>
          <p:cNvSpPr/>
          <p:nvPr/>
        </p:nvSpPr>
        <p:spPr>
          <a:xfrm>
            <a:off x="4863434" y="1792596"/>
            <a:ext cx="6566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Though we are unable to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bird’s-eye view the surface</a:t>
            </a:r>
            <a:endParaRPr lang="en-US" altLang="zh-CN" sz="24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but with more and more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iteration of weight updates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are to reach the </a:t>
            </a:r>
            <a:r>
              <a:rPr lang="en-US" altLang="zh-CN" sz="24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theoretical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lowest point</a:t>
            </a:r>
            <a:r>
              <a:rPr lang="en-US" altLang="zh-CN" sz="2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of the terrain.</a:t>
            </a: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endParaRPr kumimoji="0" lang="en-US" altLang="zh-CN" sz="20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8" name="Picture 7" descr="3d wireframe wave surface stock vector. Illustration of ...">
            <a:extLst>
              <a:ext uri="{FF2B5EF4-FFF2-40B4-BE49-F238E27FC236}">
                <a16:creationId xmlns:a16="http://schemas.microsoft.com/office/drawing/2014/main" id="{64ED5256-C21B-4F0E-9234-1DE9B1F56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4"/>
          <a:stretch/>
        </p:blipFill>
        <p:spPr bwMode="auto">
          <a:xfrm>
            <a:off x="0" y="4523801"/>
            <a:ext cx="12192000" cy="23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70B37A-7834-403B-800B-2DD520A99155}"/>
                  </a:ext>
                </a:extLst>
              </p:cNvPr>
              <p:cNvSpPr txBox="1"/>
              <p:nvPr/>
            </p:nvSpPr>
            <p:spPr>
              <a:xfrm>
                <a:off x="834623" y="2367329"/>
                <a:ext cx="39532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70B37A-7834-403B-800B-2DD520A9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23" y="2367329"/>
                <a:ext cx="39532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2929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5C4CC-231F-4376-B9D4-B8F2D88B8256}"/>
              </a:ext>
            </a:extLst>
          </p:cNvPr>
          <p:cNvSpPr/>
          <p:nvPr/>
        </p:nvSpPr>
        <p:spPr>
          <a:xfrm>
            <a:off x="1625537" y="896340"/>
            <a:ext cx="9290044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Summary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Probability and Likelihood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</a:t>
            </a:r>
            <a:r>
              <a:rPr lang="en-US" altLang="zh-CN" sz="2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ptimization</a:t>
            </a: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Maximum Likelihood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Weight Updates: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BBFC58-1EF4-4CA9-9DA1-DE90DB383DA3}"/>
                  </a:ext>
                </a:extLst>
              </p:cNvPr>
              <p:cNvSpPr txBox="1"/>
              <p:nvPr/>
            </p:nvSpPr>
            <p:spPr>
              <a:xfrm>
                <a:off x="3819476" y="3161671"/>
                <a:ext cx="4553041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BBFC58-1EF4-4CA9-9DA1-DE90DB383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476" y="3161671"/>
                <a:ext cx="4553041" cy="1173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88D8E9-9662-4328-8B72-A80D06BCEF97}"/>
                  </a:ext>
                </a:extLst>
              </p:cNvPr>
              <p:cNvSpPr txBox="1"/>
              <p:nvPr/>
            </p:nvSpPr>
            <p:spPr>
              <a:xfrm>
                <a:off x="4119365" y="5261449"/>
                <a:ext cx="39532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88D8E9-9662-4328-8B72-A80D06BCE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365" y="5261449"/>
                <a:ext cx="39532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433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13804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95484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1868717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Multinomial Logistic Regression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Relationship Between Logistic Regression &amp; Deep Learning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Cost-based Classification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38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98E86A-BE98-49F4-AAA5-EFA598304B61}"/>
              </a:ext>
            </a:extLst>
          </p:cNvPr>
          <p:cNvSpPr/>
          <p:nvPr/>
        </p:nvSpPr>
        <p:spPr>
          <a:xfrm>
            <a:off x="2510242" y="774010"/>
            <a:ext cx="7171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Multinomial Logistic Regression</a:t>
            </a:r>
          </a:p>
        </p:txBody>
      </p:sp>
      <p:pic>
        <p:nvPicPr>
          <p:cNvPr id="1026" name="Picture 2" descr="Logistic Regression: The good parts | by Thalles Silva | Towards Data  Science">
            <a:extLst>
              <a:ext uri="{FF2B5EF4-FFF2-40B4-BE49-F238E27FC236}">
                <a16:creationId xmlns:a16="http://schemas.microsoft.com/office/drawing/2014/main" id="{98B4538E-C984-4513-BC0D-193EAD20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13" y="1605065"/>
            <a:ext cx="6259465" cy="495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29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EE6AA-BD14-4DC4-927E-05DEEED46903}"/>
                  </a:ext>
                </a:extLst>
              </p:cNvPr>
              <p:cNvSpPr txBox="1"/>
              <p:nvPr/>
            </p:nvSpPr>
            <p:spPr>
              <a:xfrm>
                <a:off x="1983014" y="1444339"/>
                <a:ext cx="8225970" cy="1085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EE6AA-BD14-4DC4-927E-05DEEED46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014" y="1444339"/>
                <a:ext cx="8225970" cy="10859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E301418-19FC-4B29-A240-D3F7ED42ADA7}"/>
              </a:ext>
            </a:extLst>
          </p:cNvPr>
          <p:cNvSpPr/>
          <p:nvPr/>
        </p:nvSpPr>
        <p:spPr>
          <a:xfrm>
            <a:off x="970310" y="774010"/>
            <a:ext cx="10251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srgbClr val="C00000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Recall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A Binary Logistic Regression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C6A48F-E243-4241-89B3-CEAD3BECCA9F}"/>
                  </a:ext>
                </a:extLst>
              </p:cNvPr>
              <p:cNvSpPr/>
              <p:nvPr/>
            </p:nvSpPr>
            <p:spPr>
              <a:xfrm>
                <a:off x="1395353" y="2825790"/>
                <a:ext cx="9401292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8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In comparison with an </a:t>
                </a:r>
                <a14:m>
                  <m:oMath xmlns:m="http://schemas.openxmlformats.org/officeDocument/2006/math">
                    <m:r>
                      <a:rPr lang="en-US" altLang="zh-CN" sz="2800" i="1" spc="600"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𝐼</m:t>
                    </m:r>
                  </m:oMath>
                </a14:m>
                <a:r>
                  <a:rPr lang="en-US" altLang="zh-CN" sz="28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-class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spc="600" dirty="0"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Multinomial Logistic Regression Classifier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C6A48F-E243-4241-89B3-CEAD3BECC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53" y="2825790"/>
                <a:ext cx="9401292" cy="954107"/>
              </a:xfrm>
              <a:prstGeom prst="rect">
                <a:avLst/>
              </a:prstGeom>
              <a:blipFill>
                <a:blip r:embed="rId3"/>
                <a:stretch>
                  <a:fillRect l="-649" t="-6410" r="-713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411A61-CBBD-4974-B091-948686674010}"/>
                  </a:ext>
                </a:extLst>
              </p:cNvPr>
              <p:cNvSpPr txBox="1"/>
              <p:nvPr/>
            </p:nvSpPr>
            <p:spPr>
              <a:xfrm>
                <a:off x="3310846" y="4081676"/>
                <a:ext cx="5570306" cy="1177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411A61-CBBD-4974-B091-94868667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46" y="4081676"/>
                <a:ext cx="5570306" cy="1177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BA81F3-6C69-4138-9EEB-F4A380F666C7}"/>
                  </a:ext>
                </a:extLst>
              </p:cNvPr>
              <p:cNvSpPr/>
              <p:nvPr/>
            </p:nvSpPr>
            <p:spPr>
              <a:xfrm>
                <a:off x="2347729" y="5561213"/>
                <a:ext cx="74965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 +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 + …… = 1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BA81F3-6C69-4138-9EEB-F4A380F66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29" y="5561213"/>
                <a:ext cx="7496539" cy="523220"/>
              </a:xfrm>
              <a:prstGeom prst="rect">
                <a:avLst/>
              </a:prstGeom>
              <a:blipFill>
                <a:blip r:embed="rId5"/>
                <a:stretch>
                  <a:fillRect t="-10465" r="-73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EFB5BD4-DA42-4515-9AC3-949D9C7D8D4E}"/>
              </a:ext>
            </a:extLst>
          </p:cNvPr>
          <p:cNvSpPr/>
          <p:nvPr/>
        </p:nvSpPr>
        <p:spPr>
          <a:xfrm>
            <a:off x="5536807" y="4086030"/>
            <a:ext cx="3344345" cy="124962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44287-DB37-4C85-94EC-3269FB0F857A}"/>
              </a:ext>
            </a:extLst>
          </p:cNvPr>
          <p:cNvSpPr/>
          <p:nvPr/>
        </p:nvSpPr>
        <p:spPr>
          <a:xfrm>
            <a:off x="9060722" y="4386603"/>
            <a:ext cx="26578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 err="1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Softmax</a:t>
            </a: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7196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13804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95484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1868717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Multinomial Logistic Regression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Relationship Between Logistic Regression &amp; Deep Learning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Cost-based Classification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362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tificial intelligence ai icon Royalty Free Vector Image">
            <a:extLst>
              <a:ext uri="{FF2B5EF4-FFF2-40B4-BE49-F238E27FC236}">
                <a16:creationId xmlns:a16="http://schemas.microsoft.com/office/drawing/2014/main" id="{8619E7DC-2928-492E-83AD-852C7443D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/>
        </p:blipFill>
        <p:spPr bwMode="auto">
          <a:xfrm>
            <a:off x="3893521" y="1148823"/>
            <a:ext cx="440495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BD117623-AFE8-4361-8640-1C0654641C80}"/>
              </a:ext>
            </a:extLst>
          </p:cNvPr>
          <p:cNvSpPr txBox="1">
            <a:spLocks/>
          </p:cNvSpPr>
          <p:nvPr/>
        </p:nvSpPr>
        <p:spPr>
          <a:xfrm>
            <a:off x="1496903" y="1182080"/>
            <a:ext cx="9198192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About Name &amp; Rename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EA6D40-3A18-4BB7-B933-13C6ED541687}"/>
              </a:ext>
            </a:extLst>
          </p:cNvPr>
          <p:cNvSpPr/>
          <p:nvPr/>
        </p:nvSpPr>
        <p:spPr>
          <a:xfrm>
            <a:off x="1496902" y="5214255"/>
            <a:ext cx="9198192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entaur" panose="02030504050205020304" pitchFamily="18" charset="0"/>
              </a:rPr>
              <a:t>Renaming brings about revival (and undesirable ambiguity and false hope as well).</a:t>
            </a:r>
            <a:endParaRPr lang="en-US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0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ABDF3-7183-46FD-B4A2-57A0485AD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8" t="17223" r="41250" b="13472"/>
          <a:stretch/>
        </p:blipFill>
        <p:spPr>
          <a:xfrm>
            <a:off x="3644826" y="987611"/>
            <a:ext cx="4902347" cy="48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3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C3055A-4ADD-47F3-96E2-4A73366A09AB}"/>
                  </a:ext>
                </a:extLst>
              </p:cNvPr>
              <p:cNvSpPr txBox="1"/>
              <p:nvPr/>
            </p:nvSpPr>
            <p:spPr>
              <a:xfrm>
                <a:off x="5847085" y="2973875"/>
                <a:ext cx="1769522" cy="455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=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C3055A-4ADD-47F3-96E2-4A73366A0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85" y="2973875"/>
                <a:ext cx="1769522" cy="455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56B567-1569-462F-8887-9901C0B73FB6}"/>
                  </a:ext>
                </a:extLst>
              </p:cNvPr>
              <p:cNvSpPr/>
              <p:nvPr/>
            </p:nvSpPr>
            <p:spPr>
              <a:xfrm>
                <a:off x="5521083" y="4072571"/>
                <a:ext cx="5271963" cy="1959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sz="2400" b="0" spc="600" dirty="0">
                    <a:solidFill>
                      <a:prstClr val="black"/>
                    </a:solidFill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y</m:t>
                    </m:r>
                    <m:r>
                      <a:rPr lang="en-US" altLang="zh-CN" sz="2400" b="0" i="1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:</m:t>
                    </m:r>
                    <m:r>
                      <a:rPr lang="en-US" altLang="zh-CN" sz="2400" b="0" i="0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 </m:t>
                    </m:r>
                  </m:oMath>
                </a14:m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A </a:t>
                </a:r>
                <a:r>
                  <a:rPr lang="en-US" altLang="zh-CN" sz="2400" spc="600" dirty="0">
                    <a:solidFill>
                      <a:srgbClr val="C00000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Continuous</a:t>
                </a:r>
              </a:p>
              <a:p>
                <a:pPr lvl="0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Response Variable </a:t>
                </a:r>
              </a:p>
              <a:p>
                <a:pPr lvl="0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    of Interest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pc="6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400" b="0" i="0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2400" b="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Regression Function</a:t>
                </a:r>
              </a:p>
              <a:p>
                <a:pPr lvl="0">
                  <a:defRPr/>
                </a:pPr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 Black" panose="020F0502020204030203" pitchFamily="34" charset="0"/>
                      </a:rPr>
                      <m:t>∈</m:t>
                    </m:r>
                    <m:r>
                      <a:rPr lang="en-US" altLang="zh-CN" sz="2400" b="0" i="1" spc="6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 Black" panose="020F0502020204030203" pitchFamily="34" charset="0"/>
                      </a:rPr>
                      <m:t>:</m:t>
                    </m:r>
                  </m:oMath>
                </a14:m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 Random Error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56B567-1569-462F-8887-9901C0B73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83" y="4072571"/>
                <a:ext cx="5271963" cy="1959319"/>
              </a:xfrm>
              <a:prstGeom prst="rect">
                <a:avLst/>
              </a:prstGeom>
              <a:blipFill>
                <a:blip r:embed="rId3"/>
                <a:stretch>
                  <a:fillRect t="-2492" b="-6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Noisy Faces">
            <a:extLst>
              <a:ext uri="{FF2B5EF4-FFF2-40B4-BE49-F238E27FC236}">
                <a16:creationId xmlns:a16="http://schemas.microsoft.com/office/drawing/2014/main" id="{3DF393DB-C63E-43D6-A4E4-5CF7D044B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75" y="1559170"/>
            <a:ext cx="3151235" cy="447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474C81-43CD-40A9-BD51-3D9CD7EC8E3B}"/>
              </a:ext>
            </a:extLst>
          </p:cNvPr>
          <p:cNvSpPr/>
          <p:nvPr/>
        </p:nvSpPr>
        <p:spPr>
          <a:xfrm>
            <a:off x="2001961" y="591053"/>
            <a:ext cx="7690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6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Conventional Use of Symbols</a:t>
            </a:r>
          </a:p>
        </p:txBody>
      </p:sp>
    </p:spTree>
    <p:extLst>
      <p:ext uri="{BB962C8B-B14F-4D97-AF65-F5344CB8AC3E}">
        <p14:creationId xmlns:p14="http://schemas.microsoft.com/office/powerpoint/2010/main" val="16330098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nds-On Implementation Of Perceptron Algorithm in Python">
            <a:extLst>
              <a:ext uri="{FF2B5EF4-FFF2-40B4-BE49-F238E27FC236}">
                <a16:creationId xmlns:a16="http://schemas.microsoft.com/office/drawing/2014/main" id="{04DD134E-4494-484D-945C-5293F90D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24" y="1742011"/>
            <a:ext cx="7126552" cy="33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750BD8C6-D926-4D65-A4B2-8F4207339E42}"/>
              </a:ext>
            </a:extLst>
          </p:cNvPr>
          <p:cNvSpPr txBox="1">
            <a:spLocks/>
          </p:cNvSpPr>
          <p:nvPr/>
        </p:nvSpPr>
        <p:spPr>
          <a:xfrm>
            <a:off x="1496904" y="809218"/>
            <a:ext cx="9198192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Graphical Representation of a Perceptron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C60C-0FDC-4EB1-ACD2-B085C5C66C6A}"/>
              </a:ext>
            </a:extLst>
          </p:cNvPr>
          <p:cNvSpPr/>
          <p:nvPr/>
        </p:nvSpPr>
        <p:spPr>
          <a:xfrm>
            <a:off x="1496904" y="5587116"/>
            <a:ext cx="9198192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And we can tell its similarity with the Logistic Regression.</a:t>
            </a:r>
            <a:endParaRPr lang="en-US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324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nds-On Implementation Of Perceptron Algorithm in Python">
            <a:extLst>
              <a:ext uri="{FF2B5EF4-FFF2-40B4-BE49-F238E27FC236}">
                <a16:creationId xmlns:a16="http://schemas.microsoft.com/office/drawing/2014/main" id="{04DD134E-4494-484D-945C-5293F90D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24" y="1742011"/>
            <a:ext cx="7126552" cy="33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750BD8C6-D926-4D65-A4B2-8F4207339E42}"/>
              </a:ext>
            </a:extLst>
          </p:cNvPr>
          <p:cNvSpPr txBox="1">
            <a:spLocks/>
          </p:cNvSpPr>
          <p:nvPr/>
        </p:nvSpPr>
        <p:spPr>
          <a:xfrm>
            <a:off x="1496904" y="809218"/>
            <a:ext cx="9198192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Graphical Representation of a Perceptron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C60C-0FDC-4EB1-ACD2-B085C5C66C6A}"/>
              </a:ext>
            </a:extLst>
          </p:cNvPr>
          <p:cNvSpPr/>
          <p:nvPr/>
        </p:nvSpPr>
        <p:spPr>
          <a:xfrm>
            <a:off x="1496904" y="5587116"/>
            <a:ext cx="9198192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One of the difference lies on the options of the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Activation Function</a:t>
            </a:r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.</a:t>
            </a:r>
            <a:endParaRPr lang="en-US" dirty="0">
              <a:latin typeface="Centaur" panose="020305040502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26E566-A2C8-4C3A-B398-856077B85373}"/>
              </a:ext>
            </a:extLst>
          </p:cNvPr>
          <p:cNvSpPr/>
          <p:nvPr/>
        </p:nvSpPr>
        <p:spPr>
          <a:xfrm>
            <a:off x="7386221" y="2796466"/>
            <a:ext cx="1127464" cy="2319522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445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L09】Activation Function 是什麼?. NN 的neurons ，除了input node及output node… | by  Tim Wong | 深思心思| Medium">
            <a:extLst>
              <a:ext uri="{FF2B5EF4-FFF2-40B4-BE49-F238E27FC236}">
                <a16:creationId xmlns:a16="http://schemas.microsoft.com/office/drawing/2014/main" id="{9881DD0F-94D5-40FF-BF6F-CA508A421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076" y="2080132"/>
            <a:ext cx="9381848" cy="402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F81E191B-6861-47F6-BD94-00E4497DF07E}"/>
              </a:ext>
            </a:extLst>
          </p:cNvPr>
          <p:cNvSpPr txBox="1">
            <a:spLocks/>
          </p:cNvSpPr>
          <p:nvPr/>
        </p:nvSpPr>
        <p:spPr>
          <a:xfrm>
            <a:off x="1496904" y="755952"/>
            <a:ext cx="9198192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Activation Functions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EA57F-F10D-40EC-84F6-F521374B7093}"/>
              </a:ext>
            </a:extLst>
          </p:cNvPr>
          <p:cNvSpPr/>
          <p:nvPr/>
        </p:nvSpPr>
        <p:spPr>
          <a:xfrm>
            <a:off x="1571347" y="2080132"/>
            <a:ext cx="3915052" cy="1266462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FDC69-9440-41CF-9B75-3CFA1E355255}"/>
              </a:ext>
            </a:extLst>
          </p:cNvPr>
          <p:cNvSpPr/>
          <p:nvPr/>
        </p:nvSpPr>
        <p:spPr>
          <a:xfrm>
            <a:off x="1835421" y="1302331"/>
            <a:ext cx="33869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 the Logistic Regression Case</a:t>
            </a:r>
          </a:p>
        </p:txBody>
      </p:sp>
    </p:spTree>
    <p:extLst>
      <p:ext uri="{BB962C8B-B14F-4D97-AF65-F5344CB8AC3E}">
        <p14:creationId xmlns:p14="http://schemas.microsoft.com/office/powerpoint/2010/main" val="5543546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C4820-1423-4F86-9B34-CAE26BB3A895}"/>
                  </a:ext>
                </a:extLst>
              </p:cNvPr>
              <p:cNvSpPr txBox="1"/>
              <p:nvPr/>
            </p:nvSpPr>
            <p:spPr>
              <a:xfrm>
                <a:off x="1116893" y="991014"/>
                <a:ext cx="341689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C4820-1423-4F86-9B34-CAE26BB3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93" y="991014"/>
                <a:ext cx="3416897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8">
            <a:extLst>
              <a:ext uri="{FF2B5EF4-FFF2-40B4-BE49-F238E27FC236}">
                <a16:creationId xmlns:a16="http://schemas.microsoft.com/office/drawing/2014/main" id="{17EA2D17-380E-4263-9091-84BC60E30DE2}"/>
              </a:ext>
            </a:extLst>
          </p:cNvPr>
          <p:cNvSpPr txBox="1">
            <a:spLocks/>
          </p:cNvSpPr>
          <p:nvPr/>
        </p:nvSpPr>
        <p:spPr>
          <a:xfrm>
            <a:off x="1375801" y="316495"/>
            <a:ext cx="9529163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</a:t>
            </a:r>
            <a:r>
              <a:rPr lang="en-US" altLang="zh-CN" spc="300" noProof="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Interpretation</a:t>
            </a: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of </a:t>
            </a: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</a:t>
            </a: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Optimization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FCCFAC-954F-4794-A03A-3794C030BFD9}"/>
                  </a:ext>
                </a:extLst>
              </p:cNvPr>
              <p:cNvSpPr/>
              <p:nvPr/>
            </p:nvSpPr>
            <p:spPr>
              <a:xfrm>
                <a:off x="1116893" y="2734308"/>
                <a:ext cx="9198192" cy="830997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spc="600" dirty="0">
                    <a:solidFill>
                      <a:prstClr val="black"/>
                    </a:solidFill>
                    <a:latin typeface="Bebas Neue" panose="020B0606020202050201"/>
                    <a:ea typeface="Cambria Math" panose="02040503050406030204" pitchFamily="18" charset="0"/>
                    <a:cs typeface="Angsana New" panose="02020603050405020304" pitchFamily="18" charset="-34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Centaur" panose="02030504050205020304" pitchFamily="18" charset="0"/>
                  </a:rPr>
                  <a:t>subjects to a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Bernoulli Distribution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Centaur" panose="02030504050205020304" pitchFamily="18" charset="0"/>
                  </a:rPr>
                  <a:t>in Logistic Regression.</a:t>
                </a:r>
              </a:p>
              <a:p>
                <a:r>
                  <a:rPr lang="en-US" altLang="zh-CN" sz="2400" dirty="0">
                    <a:solidFill>
                      <a:srgbClr val="000000"/>
                    </a:solidFill>
                    <a:latin typeface="Centaur" panose="02030504050205020304" pitchFamily="18" charset="0"/>
                  </a:rPr>
                  <a:t>While the perceptron utilize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Binary Cross-Entropy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Centaur" panose="02030504050205020304" pitchFamily="18" charset="0"/>
                  </a:rPr>
                  <a:t>as its optimization criterion: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FCCFAC-954F-4794-A03A-3794C030B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93" y="2734308"/>
                <a:ext cx="9198192" cy="830997"/>
              </a:xfrm>
              <a:prstGeom prst="rect">
                <a:avLst/>
              </a:prstGeom>
              <a:blipFill>
                <a:blip r:embed="rId3"/>
                <a:stretch>
                  <a:fillRect l="-994" t="-5147" b="-161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9009FC-627A-4BC6-92BF-E44C2368047B}"/>
                  </a:ext>
                </a:extLst>
              </p:cNvPr>
              <p:cNvSpPr txBox="1"/>
              <p:nvPr/>
            </p:nvSpPr>
            <p:spPr>
              <a:xfrm>
                <a:off x="1116893" y="1928806"/>
                <a:ext cx="863903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𝑛𝐵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1 − 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9009FC-627A-4BC6-92BF-E44C23680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93" y="1928806"/>
                <a:ext cx="8639032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811BF-4AA1-4CC4-82C9-49621007D138}"/>
                  </a:ext>
                </a:extLst>
              </p:cNvPr>
              <p:cNvSpPr txBox="1"/>
              <p:nvPr/>
            </p:nvSpPr>
            <p:spPr>
              <a:xfrm>
                <a:off x="1116893" y="4870095"/>
                <a:ext cx="1004698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Binary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𝑛𝐵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1 − 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  <m:r>
                                                <a:rPr lang="en-US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811BF-4AA1-4CC4-82C9-49621007D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93" y="4870095"/>
                <a:ext cx="10046981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A74484-069F-4FF9-B486-41F4A7C9ADE5}"/>
                  </a:ext>
                </a:extLst>
              </p:cNvPr>
              <p:cNvSpPr txBox="1"/>
              <p:nvPr/>
            </p:nvSpPr>
            <p:spPr>
              <a:xfrm>
                <a:off x="1045869" y="3543060"/>
                <a:ext cx="7837145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Binary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𝑛𝐵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1 −</m:t>
                                      </m:r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A74484-069F-4FF9-B486-41F4A7C9A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69" y="3543060"/>
                <a:ext cx="7837145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304954AC-E1EC-4F7C-8031-C13FCDD80276}"/>
              </a:ext>
            </a:extLst>
          </p:cNvPr>
          <p:cNvSpPr/>
          <p:nvPr/>
        </p:nvSpPr>
        <p:spPr>
          <a:xfrm>
            <a:off x="1116893" y="4365179"/>
            <a:ext cx="9198192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Given a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Sigmoidal Activation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97E643-FA0D-45D6-94A2-B2A5EB9F2631}"/>
                  </a:ext>
                </a:extLst>
              </p:cNvPr>
              <p:cNvSpPr/>
              <p:nvPr/>
            </p:nvSpPr>
            <p:spPr>
              <a:xfrm>
                <a:off x="1116893" y="5676086"/>
                <a:ext cx="9198192" cy="830997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0000"/>
                    </a:solidFill>
                    <a:latin typeface="Centaur" panose="02030504050205020304" pitchFamily="18" charset="0"/>
                  </a:rPr>
                  <a:t>We can observe that under such setting,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Centaur" panose="02030504050205020304" pitchFamily="18" charset="0"/>
                  </a:rPr>
                  <a:t> &amp; Binary Cross-Entropy are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Centaur" panose="02030504050205020304" pitchFamily="18" charset="0"/>
                  </a:rPr>
                  <a:t>Mathematically Equivalent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Centaur" panose="02030504050205020304" pitchFamily="18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97E643-FA0D-45D6-94A2-B2A5EB9F2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93" y="5676086"/>
                <a:ext cx="9198192" cy="830997"/>
              </a:xfrm>
              <a:prstGeom prst="rect">
                <a:avLst/>
              </a:prstGeom>
              <a:blipFill>
                <a:blip r:embed="rId7"/>
                <a:stretch>
                  <a:fillRect l="-994" t="-5147" b="-161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8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9" grpId="0"/>
      <p:bldP spid="18" grpId="0"/>
      <p:bldP spid="20" grpId="0"/>
      <p:bldP spid="21" grpId="0"/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D6E6BFF-4A70-421B-A0FD-D925462E05B8}"/>
              </a:ext>
            </a:extLst>
          </p:cNvPr>
          <p:cNvGrpSpPr/>
          <p:nvPr/>
        </p:nvGrpSpPr>
        <p:grpSpPr>
          <a:xfrm>
            <a:off x="3653690" y="-1758097"/>
            <a:ext cx="4650154" cy="6060830"/>
            <a:chOff x="4743938" y="1016000"/>
            <a:chExt cx="4650154" cy="6060830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4C8BE4C-2713-46DF-93D8-E4F97014A862}"/>
                </a:ext>
              </a:extLst>
            </p:cNvPr>
            <p:cNvSpPr/>
            <p:nvPr/>
          </p:nvSpPr>
          <p:spPr>
            <a:xfrm rot="16200000">
              <a:off x="4319956" y="2526321"/>
              <a:ext cx="5673969" cy="3427050"/>
            </a:xfrm>
            <a:prstGeom prst="arc">
              <a:avLst>
                <a:gd name="adj1" fmla="val 18683"/>
                <a:gd name="adj2" fmla="val 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72028-EF1D-4AE5-9682-6DD80FE4D396}"/>
                </a:ext>
              </a:extLst>
            </p:cNvPr>
            <p:cNvSpPr/>
            <p:nvPr/>
          </p:nvSpPr>
          <p:spPr>
            <a:xfrm>
              <a:off x="4743938" y="1016000"/>
              <a:ext cx="4650154" cy="325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D026C0-53F0-426F-AF7E-0A55178AD0F2}"/>
              </a:ext>
            </a:extLst>
          </p:cNvPr>
          <p:cNvGrpSpPr/>
          <p:nvPr/>
        </p:nvGrpSpPr>
        <p:grpSpPr>
          <a:xfrm>
            <a:off x="6095998" y="2027647"/>
            <a:ext cx="2951043" cy="3014871"/>
            <a:chOff x="6095998" y="1637028"/>
            <a:chExt cx="2951043" cy="30148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D8D1CF-E3FB-4998-8787-6F89E2FBE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8" y="1921721"/>
              <a:ext cx="2119921" cy="27301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9D532-4B11-4679-B45A-77C950357829}"/>
                </a:ext>
              </a:extLst>
            </p:cNvPr>
            <p:cNvSpPr txBox="1"/>
            <p:nvPr/>
          </p:nvSpPr>
          <p:spPr>
            <a:xfrm>
              <a:off x="8168151" y="1637028"/>
              <a:ext cx="87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①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D84C3F-03C7-4CBD-B8FA-7FD383EE97B9}"/>
              </a:ext>
            </a:extLst>
          </p:cNvPr>
          <p:cNvGrpSpPr/>
          <p:nvPr/>
        </p:nvGrpSpPr>
        <p:grpSpPr>
          <a:xfrm>
            <a:off x="5122416" y="3002417"/>
            <a:ext cx="3720803" cy="2191021"/>
            <a:chOff x="5122416" y="2611798"/>
            <a:chExt cx="3720803" cy="21910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A11349-83F4-4472-9E8F-B536E400D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2416" y="2823099"/>
              <a:ext cx="2902998" cy="19797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6650EA-E971-4F8F-B093-3AB22AF3D471}"/>
                </a:ext>
              </a:extLst>
            </p:cNvPr>
            <p:cNvSpPr txBox="1"/>
            <p:nvPr/>
          </p:nvSpPr>
          <p:spPr>
            <a:xfrm>
              <a:off x="7964329" y="2611798"/>
              <a:ext cx="87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②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22F4A0-63E8-4DCA-BA5E-7A6EC68048DD}"/>
              </a:ext>
            </a:extLst>
          </p:cNvPr>
          <p:cNvGrpSpPr/>
          <p:nvPr/>
        </p:nvGrpSpPr>
        <p:grpSpPr>
          <a:xfrm>
            <a:off x="4337104" y="3618438"/>
            <a:ext cx="4190036" cy="1370823"/>
            <a:chOff x="4337104" y="3227819"/>
            <a:chExt cx="4190036" cy="137082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2377C3-A003-40A9-B722-31219BAAF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7104" y="3417911"/>
              <a:ext cx="3371933" cy="11807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2645F3-8919-4B73-B0F4-229575A0C72D}"/>
                </a:ext>
              </a:extLst>
            </p:cNvPr>
            <p:cNvSpPr txBox="1"/>
            <p:nvPr/>
          </p:nvSpPr>
          <p:spPr>
            <a:xfrm>
              <a:off x="7648250" y="3227819"/>
              <a:ext cx="87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DD6ECC-7B38-41F5-A70B-EF2A1F3F1DE3}"/>
              </a:ext>
            </a:extLst>
          </p:cNvPr>
          <p:cNvGrpSpPr/>
          <p:nvPr/>
        </p:nvGrpSpPr>
        <p:grpSpPr>
          <a:xfrm>
            <a:off x="1974750" y="4330545"/>
            <a:ext cx="8508826" cy="1387570"/>
            <a:chOff x="1976810" y="1469133"/>
            <a:chExt cx="8508826" cy="1387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9570F6-8F39-4134-B36E-145F987F3FAE}"/>
                    </a:ext>
                  </a:extLst>
                </p:cNvPr>
                <p:cNvSpPr txBox="1"/>
                <p:nvPr/>
              </p:nvSpPr>
              <p:spPr>
                <a:xfrm>
                  <a:off x="1976810" y="2361160"/>
                  <a:ext cx="79235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𝐸𝑣𝑒𝑟𝑦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𝑢𝑝𝑑𝑎𝑡𝑒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:    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9570F6-8F39-4134-B36E-145F987F3F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6810" y="2361160"/>
                  <a:ext cx="7923579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B03464-707D-4602-890D-103F5145933A}"/>
                </a:ext>
              </a:extLst>
            </p:cNvPr>
            <p:cNvSpPr/>
            <p:nvPr/>
          </p:nvSpPr>
          <p:spPr>
            <a:xfrm>
              <a:off x="7949592" y="2425816"/>
              <a:ext cx="430887" cy="43088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A053E9-610A-4273-8FFA-44217ECB43E8}"/>
                </a:ext>
              </a:extLst>
            </p:cNvPr>
            <p:cNvSpPr/>
            <p:nvPr/>
          </p:nvSpPr>
          <p:spPr>
            <a:xfrm>
              <a:off x="8674044" y="1469133"/>
              <a:ext cx="18115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spc="600" dirty="0">
                  <a:solidFill>
                    <a:prstClr val="black"/>
                  </a:solidFill>
                  <a:latin typeface="Bebas Neue" panose="020B0606020202050201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Learning Rate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4F32C12D-D036-44D0-9E80-90C1A4FCFCD2}"/>
                </a:ext>
              </a:extLst>
            </p:cNvPr>
            <p:cNvCxnSpPr>
              <a:cxnSpLocks/>
              <a:stCxn id="22" idx="1"/>
              <a:endCxn id="20" idx="0"/>
            </p:cNvCxnSpPr>
            <p:nvPr/>
          </p:nvCxnSpPr>
          <p:spPr>
            <a:xfrm rot="10800000" flipV="1">
              <a:off x="8165036" y="1823076"/>
              <a:ext cx="509008" cy="60274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60E4D-8880-43E1-B76A-B5C3189AFC44}"/>
              </a:ext>
            </a:extLst>
          </p:cNvPr>
          <p:cNvSpPr/>
          <p:nvPr/>
        </p:nvSpPr>
        <p:spPr>
          <a:xfrm>
            <a:off x="921222" y="5818214"/>
            <a:ext cx="10115089" cy="52322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Centaur" panose="02030504050205020304" pitchFamily="18" charset="0"/>
              </a:rPr>
              <a:t>It’s called the </a:t>
            </a:r>
            <a:r>
              <a:rPr lang="en-US" altLang="zh-CN" sz="2800" dirty="0">
                <a:solidFill>
                  <a:srgbClr val="C00000"/>
                </a:solidFill>
                <a:latin typeface="Centaur" panose="02030504050205020304" pitchFamily="18" charset="0"/>
              </a:rPr>
              <a:t>Gradient Descent Method </a:t>
            </a:r>
            <a:r>
              <a:rPr lang="en-US" altLang="zh-CN" sz="2800" dirty="0">
                <a:solidFill>
                  <a:srgbClr val="000000"/>
                </a:solidFill>
                <a:latin typeface="Centaur" panose="02030504050205020304" pitchFamily="18" charset="0"/>
              </a:rPr>
              <a:t>nowadays.</a:t>
            </a:r>
          </a:p>
        </p:txBody>
      </p:sp>
      <p:sp>
        <p:nvSpPr>
          <p:cNvPr id="25" name="Subtitle 8">
            <a:extLst>
              <a:ext uri="{FF2B5EF4-FFF2-40B4-BE49-F238E27FC236}">
                <a16:creationId xmlns:a16="http://schemas.microsoft.com/office/drawing/2014/main" id="{6005C2F1-4024-4CB8-AC2D-31B43EA624CA}"/>
              </a:ext>
            </a:extLst>
          </p:cNvPr>
          <p:cNvSpPr txBox="1">
            <a:spLocks/>
          </p:cNvSpPr>
          <p:nvPr/>
        </p:nvSpPr>
        <p:spPr>
          <a:xfrm>
            <a:off x="1331416" y="544998"/>
            <a:ext cx="9529163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</a:t>
            </a:r>
            <a:r>
              <a:rPr lang="en-US" altLang="zh-CN" spc="300" noProof="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Interpretation</a:t>
            </a: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of </a:t>
            </a: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</a:t>
            </a: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Optimization Criterion</a:t>
            </a:r>
          </a:p>
        </p:txBody>
      </p:sp>
    </p:spTree>
    <p:extLst>
      <p:ext uri="{BB962C8B-B14F-4D97-AF65-F5344CB8AC3E}">
        <p14:creationId xmlns:p14="http://schemas.microsoft.com/office/powerpoint/2010/main" val="188252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ua Lipa (album) - Wikipedia">
            <a:extLst>
              <a:ext uri="{FF2B5EF4-FFF2-40B4-BE49-F238E27FC236}">
                <a16:creationId xmlns:a16="http://schemas.microsoft.com/office/drawing/2014/main" id="{7709CBF6-9F3A-4D88-B27E-16FCB0B3A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7" y="16578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2C9A3ABF-09D9-471A-9C92-04B02C7351E6}"/>
              </a:ext>
            </a:extLst>
          </p:cNvPr>
          <p:cNvSpPr txBox="1">
            <a:spLocks/>
          </p:cNvSpPr>
          <p:nvPr/>
        </p:nvSpPr>
        <p:spPr>
          <a:xfrm>
            <a:off x="1331417" y="714170"/>
            <a:ext cx="9529163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</a:t>
            </a:r>
            <a:r>
              <a:rPr lang="en-US" altLang="zh-CN" spc="300" noProof="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Interpretation</a:t>
            </a: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 of </a:t>
            </a: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</a:t>
            </a: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Optimization Criterion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E57A-ED43-48A3-AD5F-137F08318CE3}"/>
              </a:ext>
            </a:extLst>
          </p:cNvPr>
          <p:cNvSpPr/>
          <p:nvPr/>
        </p:nvSpPr>
        <p:spPr>
          <a:xfrm>
            <a:off x="1038452" y="4770564"/>
            <a:ext cx="10115089" cy="156966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Reinterpretation gives new perspectives.  Restructuring the problem provides new insight.</a:t>
            </a:r>
          </a:p>
          <a:p>
            <a:pPr algn="ctr"/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It’s a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Mathematical</a:t>
            </a:r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  </a:t>
            </a:r>
            <a:r>
              <a:rPr lang="en-US" altLang="zh-CN" sz="2400" strike="sngStrike" dirty="0" err="1">
                <a:solidFill>
                  <a:srgbClr val="000000"/>
                </a:solidFill>
                <a:latin typeface="Centaur" panose="02030504050205020304" pitchFamily="18" charset="0"/>
              </a:rPr>
              <a:t>Dua</a:t>
            </a:r>
            <a:r>
              <a:rPr lang="en-US" altLang="zh-CN" sz="2400" strike="sngStrike" dirty="0">
                <a:solidFill>
                  <a:srgbClr val="000000"/>
                </a:solidFill>
                <a:latin typeface="Centaur" panose="02030504050205020304" pitchFamily="18" charset="0"/>
              </a:rPr>
              <a:t> Lipa</a:t>
            </a:r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entaur" panose="02030504050205020304" pitchFamily="18" charset="0"/>
              </a:rPr>
              <a:t>Duality</a:t>
            </a:r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!</a:t>
            </a:r>
          </a:p>
          <a:p>
            <a:pPr algn="ctr"/>
            <a:endParaRPr lang="en-US" altLang="zh-CN" sz="2400" dirty="0">
              <a:solidFill>
                <a:srgbClr val="000000"/>
              </a:solidFill>
              <a:latin typeface="Centaur" panose="020305040502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000000"/>
                </a:solidFill>
                <a:latin typeface="Centaur" panose="02030504050205020304" pitchFamily="18" charset="0"/>
              </a:rPr>
              <a:t>(Sorry for the lame pun……)</a:t>
            </a:r>
          </a:p>
        </p:txBody>
      </p:sp>
    </p:spTree>
    <p:extLst>
      <p:ext uri="{BB962C8B-B14F-4D97-AF65-F5344CB8AC3E}">
        <p14:creationId xmlns:p14="http://schemas.microsoft.com/office/powerpoint/2010/main" val="40737079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laude Shannon, father of information theory and computing pioneer, 1962 |  Internet history, Claude, People">
            <a:extLst>
              <a:ext uri="{FF2B5EF4-FFF2-40B4-BE49-F238E27FC236}">
                <a16:creationId xmlns:a16="http://schemas.microsoft.com/office/drawing/2014/main" id="{C6197422-821E-4223-94CF-ED0E95C11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590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3A4A51FF-382A-498C-9B28-5DCEB27E716A}"/>
              </a:ext>
            </a:extLst>
          </p:cNvPr>
          <p:cNvSpPr txBox="1">
            <a:spLocks/>
          </p:cNvSpPr>
          <p:nvPr/>
        </p:nvSpPr>
        <p:spPr>
          <a:xfrm>
            <a:off x="5589510" y="1812396"/>
            <a:ext cx="5463189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Claude Shannon &amp;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the Information Theory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8173A-A746-465B-8E13-86F759403574}"/>
              </a:ext>
            </a:extLst>
          </p:cNvPr>
          <p:cNvSpPr/>
          <p:nvPr/>
        </p:nvSpPr>
        <p:spPr>
          <a:xfrm>
            <a:off x="10268041" y="6488668"/>
            <a:ext cx="2231718" cy="369332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Centaur" panose="02030504050205020304" pitchFamily="18" charset="0"/>
                <a:hlinkClick r:id="rId3"/>
              </a:rPr>
              <a:t>Shannon Entropy</a:t>
            </a:r>
            <a:endParaRPr lang="en-US" altLang="zh-CN" dirty="0">
              <a:solidFill>
                <a:srgbClr val="00000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43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8">
            <a:extLst>
              <a:ext uri="{FF2B5EF4-FFF2-40B4-BE49-F238E27FC236}">
                <a16:creationId xmlns:a16="http://schemas.microsoft.com/office/drawing/2014/main" id="{1D05D335-82A4-4625-AE35-70B6AE01D349}"/>
              </a:ext>
            </a:extLst>
          </p:cNvPr>
          <p:cNvSpPr txBox="1">
            <a:spLocks/>
          </p:cNvSpPr>
          <p:nvPr/>
        </p:nvSpPr>
        <p:spPr>
          <a:xfrm>
            <a:off x="967434" y="933509"/>
            <a:ext cx="10257131" cy="109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Perceptron </a:t>
            </a:r>
            <a:r>
              <a:rPr lang="en-US" altLang="zh-CN" spc="30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A</a:t>
            </a:r>
            <a:r>
              <a:rPr lang="en-US" altLang="zh-CN" spc="300" noProof="0" dirty="0">
                <a:solidFill>
                  <a:prstClr val="black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s the Basic Unit of the Neural Network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4100" name="Picture 4" descr="Neural Networks From Scratch - victorzhou.com">
            <a:extLst>
              <a:ext uri="{FF2B5EF4-FFF2-40B4-BE49-F238E27FC236}">
                <a16:creationId xmlns:a16="http://schemas.microsoft.com/office/drawing/2014/main" id="{1EBCB692-0490-4902-B9FC-223D79DC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102" y="2509549"/>
            <a:ext cx="6829883" cy="341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ands-On Implementation Of Perceptron Algorithm in Python">
            <a:extLst>
              <a:ext uri="{FF2B5EF4-FFF2-40B4-BE49-F238E27FC236}">
                <a16:creationId xmlns:a16="http://schemas.microsoft.com/office/drawing/2014/main" id="{CA64AE41-74CC-467F-B79C-799C9B1A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8" y="2982080"/>
            <a:ext cx="4507268" cy="213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97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8A889C-25A7-43A7-8CA8-66531197BA3C}"/>
              </a:ext>
            </a:extLst>
          </p:cNvPr>
          <p:cNvSpPr/>
          <p:nvPr/>
        </p:nvSpPr>
        <p:spPr>
          <a:xfrm>
            <a:off x="2955108" y="4916847"/>
            <a:ext cx="7567891" cy="95410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Centaur" panose="02030504050205020304" pitchFamily="18" charset="0"/>
              </a:rPr>
              <a:t>We could approximate a function of complexity 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Centaur" panose="02030504050205020304" pitchFamily="18" charset="0"/>
              </a:rPr>
              <a:t>with lots and lots of linear functions.</a:t>
            </a:r>
            <a:endParaRPr lang="en-US" sz="2000" dirty="0">
              <a:latin typeface="Centaur" panose="020305040502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2D6242-355A-424C-AD25-9FC2628DBDA5}"/>
              </a:ext>
            </a:extLst>
          </p:cNvPr>
          <p:cNvGrpSpPr/>
          <p:nvPr/>
        </p:nvGrpSpPr>
        <p:grpSpPr>
          <a:xfrm>
            <a:off x="2281559" y="1259053"/>
            <a:ext cx="6217929" cy="4134847"/>
            <a:chOff x="2281559" y="1259053"/>
            <a:chExt cx="6217929" cy="413484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02D895-68FD-484B-8F4C-40611F471313}"/>
                </a:ext>
              </a:extLst>
            </p:cNvPr>
            <p:cNvGrpSpPr/>
            <p:nvPr/>
          </p:nvGrpSpPr>
          <p:grpSpPr>
            <a:xfrm>
              <a:off x="2281559" y="1259053"/>
              <a:ext cx="6143349" cy="4134847"/>
              <a:chOff x="1669001" y="1123050"/>
              <a:chExt cx="5353274" cy="413484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AFB2826-EA13-41FA-A1F4-1CD2255A96E2}"/>
                  </a:ext>
                </a:extLst>
              </p:cNvPr>
              <p:cNvSpPr/>
              <p:nvPr/>
            </p:nvSpPr>
            <p:spPr>
              <a:xfrm>
                <a:off x="1960248" y="1218412"/>
                <a:ext cx="4942084" cy="4039485"/>
              </a:xfrm>
              <a:custGeom>
                <a:avLst/>
                <a:gdLst>
                  <a:gd name="connsiteX0" fmla="*/ 0 w 4820575"/>
                  <a:gd name="connsiteY0" fmla="*/ 4039485 h 4039485"/>
                  <a:gd name="connsiteX1" fmla="*/ 1242874 w 4820575"/>
                  <a:gd name="connsiteY1" fmla="*/ 1864456 h 4039485"/>
                  <a:gd name="connsiteX2" fmla="*/ 2183907 w 4820575"/>
                  <a:gd name="connsiteY2" fmla="*/ 2707834 h 4039485"/>
                  <a:gd name="connsiteX3" fmla="*/ 3329126 w 4820575"/>
                  <a:gd name="connsiteY3" fmla="*/ 763625 h 4039485"/>
                  <a:gd name="connsiteX4" fmla="*/ 3950563 w 4820575"/>
                  <a:gd name="connsiteY4" fmla="*/ 1127609 h 4039485"/>
                  <a:gd name="connsiteX5" fmla="*/ 4199138 w 4820575"/>
                  <a:gd name="connsiteY5" fmla="*/ 825768 h 4039485"/>
                  <a:gd name="connsiteX6" fmla="*/ 4421080 w 4820575"/>
                  <a:gd name="connsiteY6" fmla="*/ 1473838 h 4039485"/>
                  <a:gd name="connsiteX7" fmla="*/ 4678532 w 4820575"/>
                  <a:gd name="connsiteY7" fmla="*/ 145 h 4039485"/>
                  <a:gd name="connsiteX8" fmla="*/ 4820575 w 4820575"/>
                  <a:gd name="connsiteY8" fmla="*/ 1571493 h 403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0575" h="4039485">
                    <a:moveTo>
                      <a:pt x="0" y="4039485"/>
                    </a:moveTo>
                    <a:cubicBezTo>
                      <a:pt x="439445" y="3062941"/>
                      <a:pt x="878890" y="2086398"/>
                      <a:pt x="1242874" y="1864456"/>
                    </a:cubicBezTo>
                    <a:cubicBezTo>
                      <a:pt x="1606858" y="1642514"/>
                      <a:pt x="1836198" y="2891306"/>
                      <a:pt x="2183907" y="2707834"/>
                    </a:cubicBezTo>
                    <a:cubicBezTo>
                      <a:pt x="2531616" y="2524362"/>
                      <a:pt x="3034683" y="1026996"/>
                      <a:pt x="3329126" y="763625"/>
                    </a:cubicBezTo>
                    <a:cubicBezTo>
                      <a:pt x="3623569" y="500254"/>
                      <a:pt x="3805561" y="1117252"/>
                      <a:pt x="3950563" y="1127609"/>
                    </a:cubicBezTo>
                    <a:cubicBezTo>
                      <a:pt x="4095565" y="1137966"/>
                      <a:pt x="4120718" y="768063"/>
                      <a:pt x="4199138" y="825768"/>
                    </a:cubicBezTo>
                    <a:cubicBezTo>
                      <a:pt x="4277558" y="883473"/>
                      <a:pt x="4341181" y="1611442"/>
                      <a:pt x="4421080" y="1473838"/>
                    </a:cubicBezTo>
                    <a:cubicBezTo>
                      <a:pt x="4500979" y="1336234"/>
                      <a:pt x="4611950" y="-16131"/>
                      <a:pt x="4678532" y="145"/>
                    </a:cubicBezTo>
                    <a:cubicBezTo>
                      <a:pt x="4745114" y="16421"/>
                      <a:pt x="4782844" y="793957"/>
                      <a:pt x="4820575" y="1571493"/>
                    </a:cubicBezTo>
                  </a:path>
                </a:pathLst>
              </a:cu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ACC073F-9DC0-4500-997F-3B681CBA57E3}"/>
                  </a:ext>
                </a:extLst>
              </p:cNvPr>
              <p:cNvCxnSpPr/>
              <p:nvPr/>
            </p:nvCxnSpPr>
            <p:spPr>
              <a:xfrm flipV="1">
                <a:off x="1669001" y="2303780"/>
                <a:ext cx="1574550" cy="295411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4FC8212-988C-48BD-A103-1BC3A9E63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1085" y="2756541"/>
                <a:ext cx="864639" cy="137603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3E3CAA3-A6EA-4190-B33F-1F7F1580C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8648" y="1610177"/>
                <a:ext cx="1221225" cy="23127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07BD2B2-92D8-4DCF-AD8D-10ED20FDE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8076" y="1990437"/>
                <a:ext cx="95250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35E38E-AD65-48A1-B9CF-BAB26491B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1430" y="1123050"/>
                <a:ext cx="110845" cy="177553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F851C2B-1DFD-4322-96ED-1AE23D16B0B8}"/>
                </a:ext>
              </a:extLst>
            </p:cNvPr>
            <p:cNvSpPr/>
            <p:nvPr/>
          </p:nvSpPr>
          <p:spPr>
            <a:xfrm>
              <a:off x="3043888" y="3790768"/>
              <a:ext cx="258609" cy="258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172CE2-111D-4A7D-9151-EEE0F30A5A11}"/>
                </a:ext>
              </a:extLst>
            </p:cNvPr>
            <p:cNvSpPr/>
            <p:nvPr/>
          </p:nvSpPr>
          <p:spPr>
            <a:xfrm>
              <a:off x="4714368" y="3454890"/>
              <a:ext cx="258609" cy="258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49ABC3-94EA-44AE-893F-4F68FD3A05C8}"/>
                </a:ext>
              </a:extLst>
            </p:cNvPr>
            <p:cNvSpPr/>
            <p:nvPr/>
          </p:nvSpPr>
          <p:spPr>
            <a:xfrm>
              <a:off x="6134802" y="2744680"/>
              <a:ext cx="258609" cy="258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F9E89D-F2C9-4405-8BA7-4A10F4095045}"/>
                </a:ext>
              </a:extLst>
            </p:cNvPr>
            <p:cNvSpPr/>
            <p:nvPr/>
          </p:nvSpPr>
          <p:spPr>
            <a:xfrm>
              <a:off x="7379890" y="1997135"/>
              <a:ext cx="258609" cy="258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DFFC5-238A-49F6-A44D-8789E38BDD72}"/>
                </a:ext>
              </a:extLst>
            </p:cNvPr>
            <p:cNvSpPr/>
            <p:nvPr/>
          </p:nvSpPr>
          <p:spPr>
            <a:xfrm>
              <a:off x="8240879" y="2017515"/>
              <a:ext cx="258609" cy="25860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37169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13804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95484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1868717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Multinomial Logistic Regression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Relationship Between Logistic Regression &amp; Deep Learning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Cost-based Classification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51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634B9-47B2-4F79-AF7F-CBA127069A30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632016" y="2525454"/>
            <a:ext cx="10886" cy="433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EE7EBD-3C66-47A0-9E58-4DC202D4BC8C}"/>
              </a:ext>
            </a:extLst>
          </p:cNvPr>
          <p:cNvGrpSpPr/>
          <p:nvPr/>
        </p:nvGrpSpPr>
        <p:grpSpPr>
          <a:xfrm>
            <a:off x="2911948" y="1471614"/>
            <a:ext cx="6427433" cy="2073608"/>
            <a:chOff x="3367684" y="1471614"/>
            <a:chExt cx="5274199" cy="2073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80014-6C4C-418E-A4A7-90FEAAD22026}"/>
                </a:ext>
              </a:extLst>
            </p:cNvPr>
            <p:cNvSpPr txBox="1"/>
            <p:nvPr/>
          </p:nvSpPr>
          <p:spPr>
            <a:xfrm>
              <a:off x="3367684" y="2898891"/>
              <a:ext cx="5274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Lin</a:t>
              </a:r>
              <a:r>
                <a:rPr lang="en-US" sz="3600" dirty="0">
                  <a:solidFill>
                    <a:prstClr val="black"/>
                  </a:solidFill>
                  <a:latin typeface="Bebas Neue" panose="020B0606020202050201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ear Regression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4F048-732C-4A5E-8100-838CD005468A}"/>
                </a:ext>
              </a:extLst>
            </p:cNvPr>
            <p:cNvSpPr txBox="1"/>
            <p:nvPr/>
          </p:nvSpPr>
          <p:spPr bwMode="auto">
            <a:xfrm>
              <a:off x="6284685" y="147161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640786A-B4B9-47C7-AA3E-1570E1EB9D17}"/>
              </a:ext>
            </a:extLst>
          </p:cNvPr>
          <p:cNvSpPr/>
          <p:nvPr/>
        </p:nvSpPr>
        <p:spPr>
          <a:xfrm>
            <a:off x="1833299" y="928021"/>
            <a:ext cx="1597433" cy="159743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87C4F9-B72D-4A78-B2D6-7292D5202FE9}"/>
              </a:ext>
            </a:extLst>
          </p:cNvPr>
          <p:cNvSpPr/>
          <p:nvPr/>
        </p:nvSpPr>
        <p:spPr>
          <a:xfrm>
            <a:off x="2502936" y="3079158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EFCB4-E29C-48E5-859C-E4F1A50955C2}"/>
              </a:ext>
            </a:extLst>
          </p:cNvPr>
          <p:cNvSpPr txBox="1"/>
          <p:nvPr/>
        </p:nvSpPr>
        <p:spPr>
          <a:xfrm>
            <a:off x="3049922" y="3783577"/>
            <a:ext cx="7283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Historical Review &amp; Conventional Use of Symbols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Under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neath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The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ea typeface="等线" panose="02010600030101010101" pitchFamily="2" charset="-122"/>
              </a:rPr>
              <a:t>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1D04F7-0D4A-4DB6-851C-516EF0410C82}"/>
              </a:ext>
            </a:extLst>
          </p:cNvPr>
          <p:cNvCxnSpPr>
            <a:cxnSpLocks/>
          </p:cNvCxnSpPr>
          <p:nvPr/>
        </p:nvCxnSpPr>
        <p:spPr>
          <a:xfrm flipV="1">
            <a:off x="2180834" y="1324244"/>
            <a:ext cx="902361" cy="804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7458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B563FB-F715-421B-A3B7-A29FBEBAE1B4}"/>
              </a:ext>
            </a:extLst>
          </p:cNvPr>
          <p:cNvSpPr/>
          <p:nvPr/>
        </p:nvSpPr>
        <p:spPr>
          <a:xfrm>
            <a:off x="3476949" y="730611"/>
            <a:ext cx="5238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Classification Accuracy</a:t>
            </a:r>
          </a:p>
        </p:txBody>
      </p:sp>
      <p:pic>
        <p:nvPicPr>
          <p:cNvPr id="2054" name="Picture 6" descr="Target Arrow Svg Png Icon Free Download (#566401) - OnlineWebFonts.COM">
            <a:extLst>
              <a:ext uri="{FF2B5EF4-FFF2-40B4-BE49-F238E27FC236}">
                <a16:creationId xmlns:a16="http://schemas.microsoft.com/office/drawing/2014/main" id="{0D7172E1-531B-4580-BD66-296E5558A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21" y="1937506"/>
            <a:ext cx="3687357" cy="37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A0EA1-6622-4340-B9F8-E5DEB0212058}"/>
              </a:ext>
            </a:extLst>
          </p:cNvPr>
          <p:cNvGrpSpPr/>
          <p:nvPr/>
        </p:nvGrpSpPr>
        <p:grpSpPr>
          <a:xfrm>
            <a:off x="9570128" y="4110361"/>
            <a:ext cx="2253518" cy="2658862"/>
            <a:chOff x="9086502" y="3933184"/>
            <a:chExt cx="2293260" cy="2713250"/>
          </a:xfrm>
        </p:grpSpPr>
        <p:pic>
          <p:nvPicPr>
            <p:cNvPr id="2050" name="Picture 2" descr="target by jasper johns - Guy Hepner | Art Gallery | Prints for Sale |  Chelsea, New York City">
              <a:extLst>
                <a:ext uri="{FF2B5EF4-FFF2-40B4-BE49-F238E27FC236}">
                  <a16:creationId xmlns:a16="http://schemas.microsoft.com/office/drawing/2014/main" id="{EE532F3F-2142-4C80-99B0-1851501C7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07" y="3933184"/>
              <a:ext cx="2030850" cy="2405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6D42FCB-D781-4398-855D-A31E00090DDD}"/>
                </a:ext>
              </a:extLst>
            </p:cNvPr>
            <p:cNvSpPr txBox="1"/>
            <p:nvPr/>
          </p:nvSpPr>
          <p:spPr>
            <a:xfrm>
              <a:off x="9086502" y="6338657"/>
              <a:ext cx="229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i="1" dirty="0"/>
                <a:t>Target</a:t>
              </a:r>
              <a:r>
                <a:rPr lang="en-US" altLang="zh-CN" sz="1400" dirty="0"/>
                <a:t> by </a:t>
              </a:r>
              <a:r>
                <a:rPr lang="en-US" altLang="zh-CN" sz="1400" i="1" dirty="0"/>
                <a:t>Jasper Johns </a:t>
              </a:r>
              <a:r>
                <a:rPr lang="en-US" altLang="zh-CN" sz="1400" dirty="0"/>
                <a:t>(1974)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43036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derstanding Confusion Matrix. When we get the data, after data… | by  Sarang Narkhede | Towards Data Science">
            <a:extLst>
              <a:ext uri="{FF2B5EF4-FFF2-40B4-BE49-F238E27FC236}">
                <a16:creationId xmlns:a16="http://schemas.microsoft.com/office/drawing/2014/main" id="{D480D463-F4BB-49AE-91A2-2C1072BE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" y="1441139"/>
            <a:ext cx="6522635" cy="48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08B23F-403C-4CD3-A3D4-61D064397745}"/>
              </a:ext>
            </a:extLst>
          </p:cNvPr>
          <p:cNvSpPr/>
          <p:nvPr/>
        </p:nvSpPr>
        <p:spPr>
          <a:xfrm>
            <a:off x="4134886" y="643062"/>
            <a:ext cx="3922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Confusion Matrix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BE76AB-206C-4F26-B553-68306F2ABB4D}"/>
              </a:ext>
            </a:extLst>
          </p:cNvPr>
          <p:cNvGrpSpPr/>
          <p:nvPr/>
        </p:nvGrpSpPr>
        <p:grpSpPr>
          <a:xfrm>
            <a:off x="6911266" y="3980041"/>
            <a:ext cx="4201150" cy="1927056"/>
            <a:chOff x="7257495" y="2905843"/>
            <a:chExt cx="4201150" cy="1927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3279B0B-7A75-4B45-9386-6AD6CE1C683F}"/>
                    </a:ext>
                  </a:extLst>
                </p:cNvPr>
                <p:cNvSpPr txBox="1"/>
                <p:nvPr/>
              </p:nvSpPr>
              <p:spPr>
                <a:xfrm>
                  <a:off x="7257495" y="2905843"/>
                  <a:ext cx="4201150" cy="5813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𝑇𝑃𝑅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𝑆𝑒𝑛𝑠𝑖𝑡𝑖𝑣𝑖𝑡𝑦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3279B0B-7A75-4B45-9386-6AD6CE1C6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495" y="2905843"/>
                  <a:ext cx="4201150" cy="5813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54B73-CB74-4193-B5F8-8A93BAD08A42}"/>
                    </a:ext>
                  </a:extLst>
                </p:cNvPr>
                <p:cNvSpPr txBox="1"/>
                <p:nvPr/>
              </p:nvSpPr>
              <p:spPr>
                <a:xfrm>
                  <a:off x="7257495" y="3578682"/>
                  <a:ext cx="3850670" cy="5813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𝐹𝑃𝑅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𝑆𝑝𝑒𝑐𝑖𝑓𝑖𝑐𝑖𝑡𝑦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𝐹𝑃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𝑇𝑁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B54B73-CB74-4193-B5F8-8A93BAD08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495" y="3578682"/>
                  <a:ext cx="3850670" cy="5813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674B5CB-6754-4515-BEC5-9143A663DF1B}"/>
                    </a:ext>
                  </a:extLst>
                </p:cNvPr>
                <p:cNvSpPr txBox="1"/>
                <p:nvPr/>
              </p:nvSpPr>
              <p:spPr>
                <a:xfrm>
                  <a:off x="7257495" y="4251521"/>
                  <a:ext cx="2546466" cy="5813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674B5CB-6754-4515-BEC5-9143A663D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495" y="4251521"/>
                  <a:ext cx="2546466" cy="5813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100587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is a ROC Curve and How to Interpret It | Displayr">
            <a:extLst>
              <a:ext uri="{FF2B5EF4-FFF2-40B4-BE49-F238E27FC236}">
                <a16:creationId xmlns:a16="http://schemas.microsoft.com/office/drawing/2014/main" id="{02227196-9BF4-4A5B-8D38-806B52F39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76" y="1508577"/>
            <a:ext cx="6266446" cy="483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F81A6-1E2B-4131-9C21-4658A4847953}"/>
              </a:ext>
            </a:extLst>
          </p:cNvPr>
          <p:cNvSpPr/>
          <p:nvPr/>
        </p:nvSpPr>
        <p:spPr>
          <a:xfrm>
            <a:off x="689423" y="513580"/>
            <a:ext cx="108131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Receiver Operating Characteristic (ROC) Curve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Area Under the Curve (AUC)</a:t>
            </a:r>
          </a:p>
        </p:txBody>
      </p:sp>
    </p:spTree>
    <p:extLst>
      <p:ext uri="{BB962C8B-B14F-4D97-AF65-F5344CB8AC3E}">
        <p14:creationId xmlns:p14="http://schemas.microsoft.com/office/powerpoint/2010/main" val="35280691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CD35C88B-23E7-4B9E-BA1C-207897743D34}"/>
              </a:ext>
            </a:extLst>
          </p:cNvPr>
          <p:cNvGrpSpPr/>
          <p:nvPr/>
        </p:nvGrpSpPr>
        <p:grpSpPr>
          <a:xfrm>
            <a:off x="346056" y="2030241"/>
            <a:ext cx="11499888" cy="4205162"/>
            <a:chOff x="452111" y="1065584"/>
            <a:chExt cx="11499888" cy="42051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179B89D-8468-4E1C-A0BC-E61A5BA36078}"/>
                    </a:ext>
                  </a:extLst>
                </p:cNvPr>
                <p:cNvSpPr txBox="1"/>
                <p:nvPr/>
              </p:nvSpPr>
              <p:spPr>
                <a:xfrm>
                  <a:off x="1228936" y="1065584"/>
                  <a:ext cx="1905202" cy="5813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𝑇𝑃𝑅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179B89D-8468-4E1C-A0BC-E61A5BA36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8936" y="1065584"/>
                  <a:ext cx="1905202" cy="58137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3FA1290-210B-45C7-A655-6B7D068747C5}"/>
                    </a:ext>
                  </a:extLst>
                </p:cNvPr>
                <p:cNvSpPr txBox="1"/>
                <p:nvPr/>
              </p:nvSpPr>
              <p:spPr>
                <a:xfrm>
                  <a:off x="1248825" y="1763826"/>
                  <a:ext cx="1910010" cy="5813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𝐹𝑃𝑅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𝐹𝑃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𝑇𝑁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3FA1290-210B-45C7-A655-6B7D0687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25" y="1763826"/>
                  <a:ext cx="1910010" cy="5813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C96C8D0-BA07-46A4-BCA9-8FDEB3EAAAFA}"/>
                </a:ext>
              </a:extLst>
            </p:cNvPr>
            <p:cNvGrpSpPr/>
            <p:nvPr/>
          </p:nvGrpSpPr>
          <p:grpSpPr>
            <a:xfrm>
              <a:off x="1213281" y="3046687"/>
              <a:ext cx="9765437" cy="702776"/>
              <a:chOff x="1213281" y="2380670"/>
              <a:chExt cx="9765437" cy="70277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51F8B89-8949-4D21-976C-2861C198845A}"/>
                  </a:ext>
                </a:extLst>
              </p:cNvPr>
              <p:cNvSpPr/>
              <p:nvPr/>
            </p:nvSpPr>
            <p:spPr>
              <a:xfrm>
                <a:off x="1722268" y="2769833"/>
                <a:ext cx="310702" cy="3107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D54CBAE-6547-4180-A1F2-A1DBE95F8DF1}"/>
                  </a:ext>
                </a:extLst>
              </p:cNvPr>
              <p:cNvSpPr/>
              <p:nvPr/>
            </p:nvSpPr>
            <p:spPr>
              <a:xfrm>
                <a:off x="2337770" y="2766882"/>
                <a:ext cx="310702" cy="3107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C59B2FA-DAF5-49DD-A6BE-BB2EF2EDB11E}"/>
                  </a:ext>
                </a:extLst>
              </p:cNvPr>
              <p:cNvSpPr/>
              <p:nvPr/>
            </p:nvSpPr>
            <p:spPr>
              <a:xfrm>
                <a:off x="2953272" y="2766882"/>
                <a:ext cx="310702" cy="3107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DF05B6-45BD-4FC9-9128-3825904BB740}"/>
                  </a:ext>
                </a:extLst>
              </p:cNvPr>
              <p:cNvSpPr/>
              <p:nvPr/>
            </p:nvSpPr>
            <p:spPr>
              <a:xfrm>
                <a:off x="6606466" y="2766882"/>
                <a:ext cx="310702" cy="3107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162D297-458A-4196-98E1-9240FF993B4E}"/>
                  </a:ext>
                </a:extLst>
              </p:cNvPr>
              <p:cNvSpPr/>
              <p:nvPr/>
            </p:nvSpPr>
            <p:spPr>
              <a:xfrm>
                <a:off x="3974203" y="2766858"/>
                <a:ext cx="310702" cy="31070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FCF1F3B-BEC1-4C6F-92CC-B2D5FB7B42C7}"/>
                  </a:ext>
                </a:extLst>
              </p:cNvPr>
              <p:cNvSpPr/>
              <p:nvPr/>
            </p:nvSpPr>
            <p:spPr>
              <a:xfrm>
                <a:off x="5234916" y="2766858"/>
                <a:ext cx="310702" cy="3107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43FCB9B-30E6-4015-87DF-96311559929A}"/>
                  </a:ext>
                </a:extLst>
              </p:cNvPr>
              <p:cNvSpPr/>
              <p:nvPr/>
            </p:nvSpPr>
            <p:spPr>
              <a:xfrm>
                <a:off x="8824431" y="2766858"/>
                <a:ext cx="310702" cy="31070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FC907D2-C55A-4E10-B5C1-4F10663F9EA7}"/>
                  </a:ext>
                </a:extLst>
              </p:cNvPr>
              <p:cNvSpPr/>
              <p:nvPr/>
            </p:nvSpPr>
            <p:spPr>
              <a:xfrm>
                <a:off x="9885279" y="2772744"/>
                <a:ext cx="310702" cy="31070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2E5E33-82EE-4256-858E-72A8DA615A8A}"/>
                  </a:ext>
                </a:extLst>
              </p:cNvPr>
              <p:cNvSpPr/>
              <p:nvPr/>
            </p:nvSpPr>
            <p:spPr>
              <a:xfrm>
                <a:off x="7247939" y="2766858"/>
                <a:ext cx="310702" cy="31070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1CDC9CF-24F7-4224-B84C-B6602F0C1999}"/>
                  </a:ext>
                </a:extLst>
              </p:cNvPr>
              <p:cNvSpPr/>
              <p:nvPr/>
            </p:nvSpPr>
            <p:spPr>
              <a:xfrm>
                <a:off x="9456198" y="2766858"/>
                <a:ext cx="310702" cy="31070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6C3B598-F46A-4C14-810E-89C035C979CA}"/>
                  </a:ext>
                </a:extLst>
              </p:cNvPr>
              <p:cNvGrpSpPr/>
              <p:nvPr/>
            </p:nvGrpSpPr>
            <p:grpSpPr>
              <a:xfrm>
                <a:off x="1213281" y="2380670"/>
                <a:ext cx="9765437" cy="541539"/>
                <a:chOff x="1213281" y="2380670"/>
                <a:chExt cx="9765437" cy="541539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E5E1BC1-D97E-40A2-A9CA-A9F39EE99D08}"/>
                    </a:ext>
                  </a:extLst>
                </p:cNvPr>
                <p:cNvGrpSpPr/>
                <p:nvPr/>
              </p:nvGrpSpPr>
              <p:grpSpPr>
                <a:xfrm>
                  <a:off x="1213281" y="2380671"/>
                  <a:ext cx="9765437" cy="541538"/>
                  <a:chOff x="1213281" y="1154096"/>
                  <a:chExt cx="9765437" cy="541538"/>
                </a:xfrm>
              </p:grpSpPr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5F38ECF3-6102-4A90-8416-BBDC47EBB858}"/>
                      </a:ext>
                    </a:extLst>
                  </p:cNvPr>
                  <p:cNvCxnSpPr/>
                  <p:nvPr/>
                </p:nvCxnSpPr>
                <p:spPr>
                  <a:xfrm>
                    <a:off x="1213281" y="1429304"/>
                    <a:ext cx="9765437" cy="0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B5037926-0491-43BF-893C-BC420D4C5E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6000" y="1154096"/>
                    <a:ext cx="0" cy="532661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B7B3B8E5-23B2-4176-95EE-FBF6A0810D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22955" y="1154096"/>
                    <a:ext cx="0" cy="532661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573E53A8-3128-42D1-8A9A-6DA0E0F4D9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74351" y="1162973"/>
                    <a:ext cx="0" cy="532661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B1C839A-740E-42A4-B858-E19AC6B076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281" y="2380670"/>
                  <a:ext cx="0" cy="532661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8C004F1-7DB0-4EF2-B204-1ACEEDCD2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69840" y="2389548"/>
                  <a:ext cx="0" cy="532661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C8DC695-425C-4CB1-BD33-0FC6710AE11A}"/>
                    </a:ext>
                  </a:extLst>
                </p:cNvPr>
                <p:cNvSpPr txBox="1"/>
                <p:nvPr/>
              </p:nvSpPr>
              <p:spPr>
                <a:xfrm>
                  <a:off x="452111" y="4116579"/>
                  <a:ext cx="1734449" cy="4415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5+0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altLang="zh-CN" sz="2000" dirty="0"/>
                    <a:t>1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C8DC695-425C-4CB1-BD33-0FC6710AE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11" y="4116579"/>
                  <a:ext cx="1734449" cy="441596"/>
                </a:xfrm>
                <a:prstGeom prst="rect">
                  <a:avLst/>
                </a:prstGeom>
                <a:blipFill>
                  <a:blip r:embed="rId4"/>
                  <a:stretch>
                    <a:fillRect t="-2778" r="-7746" b="-19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BEF0C1-0F9C-4322-950D-2E5A3CC1FAC8}"/>
                    </a:ext>
                  </a:extLst>
                </p:cNvPr>
                <p:cNvSpPr txBox="1"/>
                <p:nvPr/>
              </p:nvSpPr>
              <p:spPr>
                <a:xfrm>
                  <a:off x="2570354" y="4096317"/>
                  <a:ext cx="1734449" cy="4415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5+0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altLang="zh-CN" sz="2000" dirty="0"/>
                    <a:t>1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BEF0C1-0F9C-4322-950D-2E5A3CC1F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0354" y="4096317"/>
                  <a:ext cx="1734449" cy="441596"/>
                </a:xfrm>
                <a:prstGeom prst="rect">
                  <a:avLst/>
                </a:prstGeom>
                <a:blipFill>
                  <a:blip r:embed="rId5"/>
                  <a:stretch>
                    <a:fillRect t="-2740" r="-7719" b="-191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589767-4BCD-47A9-8BCE-85C457981D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197049"/>
              <a:ext cx="111117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3D1B696-FC20-4C01-B1BF-C89188FBE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4828" y="2197049"/>
              <a:ext cx="11111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70E5BA7-48FB-4565-A9AE-3F43268B2777}"/>
                    </a:ext>
                  </a:extLst>
                </p:cNvPr>
                <p:cNvSpPr txBox="1"/>
                <p:nvPr/>
              </p:nvSpPr>
              <p:spPr>
                <a:xfrm>
                  <a:off x="5334829" y="4116579"/>
                  <a:ext cx="1903470" cy="4355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4+1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70E5BA7-48FB-4565-A9AE-3F43268B2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829" y="4116579"/>
                  <a:ext cx="1903470" cy="435504"/>
                </a:xfrm>
                <a:prstGeom prst="rect">
                  <a:avLst/>
                </a:prstGeom>
                <a:blipFill>
                  <a:blip r:embed="rId6"/>
                  <a:stretch>
                    <a:fillRect l="-4808" b="-14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CED736B-64EC-44B1-9438-F630CA30FEAA}"/>
                    </a:ext>
                  </a:extLst>
                </p:cNvPr>
                <p:cNvSpPr txBox="1"/>
                <p:nvPr/>
              </p:nvSpPr>
              <p:spPr>
                <a:xfrm>
                  <a:off x="7813181" y="4118818"/>
                  <a:ext cx="1903470" cy="4368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3+2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CED736B-64EC-44B1-9438-F630CA30F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3181" y="4118818"/>
                  <a:ext cx="1903470" cy="4368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B2C154E-E4E6-46B9-8FDD-4F4D2295C068}"/>
                    </a:ext>
                  </a:extLst>
                </p:cNvPr>
                <p:cNvSpPr txBox="1"/>
                <p:nvPr/>
              </p:nvSpPr>
              <p:spPr>
                <a:xfrm>
                  <a:off x="10217549" y="4116579"/>
                  <a:ext cx="1734449" cy="4371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0+5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altLang="zh-CN" sz="2000" dirty="0"/>
                    <a:t>0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B2C154E-E4E6-46B9-8FDD-4F4D2295C0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7549" y="4116579"/>
                  <a:ext cx="1734449" cy="437171"/>
                </a:xfrm>
                <a:prstGeom prst="rect">
                  <a:avLst/>
                </a:prstGeom>
                <a:blipFill>
                  <a:blip r:embed="rId8"/>
                  <a:stretch>
                    <a:fillRect t="-2817" r="-7746" b="-211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010EEBE-607F-48B1-86B6-09A368638DCF}"/>
                    </a:ext>
                  </a:extLst>
                </p:cNvPr>
                <p:cNvSpPr txBox="1"/>
                <p:nvPr/>
              </p:nvSpPr>
              <p:spPr>
                <a:xfrm>
                  <a:off x="452111" y="4829150"/>
                  <a:ext cx="1739259" cy="4415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5+0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altLang="zh-CN" sz="2000" dirty="0"/>
                    <a:t>1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010EEBE-607F-48B1-86B6-09A368638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11" y="4829150"/>
                  <a:ext cx="1739259" cy="441596"/>
                </a:xfrm>
                <a:prstGeom prst="rect">
                  <a:avLst/>
                </a:prstGeom>
                <a:blipFill>
                  <a:blip r:embed="rId9"/>
                  <a:stretch>
                    <a:fillRect t="-2740" r="-7719" b="-191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CBE3AEF-8DBD-444F-A742-298C2DF0797E}"/>
                    </a:ext>
                  </a:extLst>
                </p:cNvPr>
                <p:cNvSpPr txBox="1"/>
                <p:nvPr/>
              </p:nvSpPr>
              <p:spPr>
                <a:xfrm>
                  <a:off x="6428896" y="1597280"/>
                  <a:ext cx="35785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3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CBE3AEF-8DBD-444F-A742-298C2DF07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896" y="1597280"/>
                  <a:ext cx="357854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092033-5A34-4473-A82D-70BFDC41F621}"/>
                    </a:ext>
                  </a:extLst>
                </p:cNvPr>
                <p:cNvSpPr txBox="1"/>
                <p:nvPr/>
              </p:nvSpPr>
              <p:spPr>
                <a:xfrm>
                  <a:off x="5362961" y="1597280"/>
                  <a:ext cx="40434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092033-5A34-4473-A82D-70BFDC41F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61" y="1597280"/>
                  <a:ext cx="40434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7FAF8BA-AE8C-47C2-8EC3-35B3BCC92B51}"/>
                    </a:ext>
                  </a:extLst>
                </p:cNvPr>
                <p:cNvSpPr txBox="1"/>
                <p:nvPr/>
              </p:nvSpPr>
              <p:spPr>
                <a:xfrm>
                  <a:off x="2570354" y="4829149"/>
                  <a:ext cx="1908279" cy="4368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2+3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7FAF8BA-AE8C-47C2-8EC3-35B3BCC92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0354" y="4829149"/>
                  <a:ext cx="1908279" cy="43685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08D76EE-D039-47C5-9CC7-880E14711DC7}"/>
                    </a:ext>
                  </a:extLst>
                </p:cNvPr>
                <p:cNvSpPr txBox="1"/>
                <p:nvPr/>
              </p:nvSpPr>
              <p:spPr>
                <a:xfrm>
                  <a:off x="5334829" y="4829148"/>
                  <a:ext cx="1908279" cy="4361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08D76EE-D039-47C5-9CC7-880E14711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829" y="4829148"/>
                  <a:ext cx="1908279" cy="436145"/>
                </a:xfrm>
                <a:prstGeom prst="rect">
                  <a:avLst/>
                </a:prstGeom>
                <a:blipFill>
                  <a:blip r:embed="rId13"/>
                  <a:stretch>
                    <a:fillRect l="-4792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A7A2E41-DA44-496F-BF2A-0A1F4DAB48FD}"/>
                    </a:ext>
                  </a:extLst>
                </p:cNvPr>
                <p:cNvSpPr txBox="1"/>
                <p:nvPr/>
              </p:nvSpPr>
              <p:spPr>
                <a:xfrm>
                  <a:off x="10212740" y="4829146"/>
                  <a:ext cx="1739259" cy="4371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0+5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altLang="zh-CN" sz="2000" dirty="0"/>
                    <a:t>0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A7A2E41-DA44-496F-BF2A-0A1F4DAB4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740" y="4829146"/>
                  <a:ext cx="1739259" cy="437171"/>
                </a:xfrm>
                <a:prstGeom prst="rect">
                  <a:avLst/>
                </a:prstGeom>
                <a:blipFill>
                  <a:blip r:embed="rId14"/>
                  <a:stretch>
                    <a:fillRect t="-2778" r="-7719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99A15F-681A-48C8-895D-DCE19FF1A666}"/>
                  </a:ext>
                </a:extLst>
              </p:cNvPr>
              <p:cNvSpPr txBox="1"/>
              <p:nvPr/>
            </p:nvSpPr>
            <p:spPr>
              <a:xfrm>
                <a:off x="7707126" y="5792779"/>
                <a:ext cx="1879425" cy="437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99A15F-681A-48C8-895D-DCE19FF1A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126" y="5792779"/>
                <a:ext cx="1879425" cy="4371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0504989A-3EAF-403C-8DDF-9366CE70B137}"/>
              </a:ext>
            </a:extLst>
          </p:cNvPr>
          <p:cNvGrpSpPr/>
          <p:nvPr/>
        </p:nvGrpSpPr>
        <p:grpSpPr>
          <a:xfrm>
            <a:off x="8468296" y="1961965"/>
            <a:ext cx="2033980" cy="1772787"/>
            <a:chOff x="8503808" y="914401"/>
            <a:chExt cx="2317784" cy="2219416"/>
          </a:xfrm>
        </p:grpSpPr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D4FC279A-66C6-4F60-9E1A-38B5CDA1D59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931943" y="2001170"/>
              <a:ext cx="1704512" cy="560782"/>
            </a:xfrm>
            <a:prstGeom prst="bentConnector3">
              <a:avLst>
                <a:gd name="adj1" fmla="val 68229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A5B4227D-A7BA-48E8-A718-3F1D5545740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33990" y="914401"/>
              <a:ext cx="1787602" cy="514904"/>
            </a:xfrm>
            <a:prstGeom prst="bentConnector3">
              <a:avLst>
                <a:gd name="adj1" fmla="val 66389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686E7332-A613-4F49-B925-BBEB216E20C9}"/>
              </a:ext>
            </a:extLst>
          </p:cNvPr>
          <p:cNvSpPr/>
          <p:nvPr/>
        </p:nvSpPr>
        <p:spPr>
          <a:xfrm>
            <a:off x="475775" y="622597"/>
            <a:ext cx="110283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Understanding Receiver Operating Characteristic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(ROC) Curve</a:t>
            </a:r>
          </a:p>
        </p:txBody>
      </p:sp>
    </p:spTree>
    <p:extLst>
      <p:ext uri="{BB962C8B-B14F-4D97-AF65-F5344CB8AC3E}">
        <p14:creationId xmlns:p14="http://schemas.microsoft.com/office/powerpoint/2010/main" val="2058749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C7B37A-B46D-4D31-BB20-AAA41B2FC3BC}"/>
              </a:ext>
            </a:extLst>
          </p:cNvPr>
          <p:cNvCxnSpPr>
            <a:cxnSpLocks/>
          </p:cNvCxnSpPr>
          <p:nvPr/>
        </p:nvCxnSpPr>
        <p:spPr>
          <a:xfrm>
            <a:off x="252685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17F77B2-687B-4415-AE72-74999684C3D6}"/>
              </a:ext>
            </a:extLst>
          </p:cNvPr>
          <p:cNvSpPr/>
          <p:nvPr/>
        </p:nvSpPr>
        <p:spPr>
          <a:xfrm>
            <a:off x="2380207" y="1138045"/>
            <a:ext cx="279932" cy="2799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5C73C-9907-4BAD-BBD1-73BEEC654DA3}"/>
              </a:ext>
            </a:extLst>
          </p:cNvPr>
          <p:cNvSpPr txBox="1"/>
          <p:nvPr/>
        </p:nvSpPr>
        <p:spPr>
          <a:xfrm>
            <a:off x="2906323" y="954845"/>
            <a:ext cx="5338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BB24-D975-496D-80E3-7BB47CFF5BF5}"/>
              </a:ext>
            </a:extLst>
          </p:cNvPr>
          <p:cNvSpPr txBox="1"/>
          <p:nvPr/>
        </p:nvSpPr>
        <p:spPr>
          <a:xfrm>
            <a:off x="2906322" y="1868717"/>
            <a:ext cx="7906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Intuitive Understanding &amp; Visualization of The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Bonnet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Multinomial Logistic Regression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Relationship Between Logistic Regression &amp; Deep Learning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C00000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Cost-based Classification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0614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2319305-04D9-40BE-A86C-7A71A5DE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60" y="1128062"/>
            <a:ext cx="7019879" cy="524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59CB37-8035-43D9-B96A-0F913404B321}"/>
              </a:ext>
            </a:extLst>
          </p:cNvPr>
          <p:cNvSpPr/>
          <p:nvPr/>
        </p:nvSpPr>
        <p:spPr>
          <a:xfrm>
            <a:off x="3023716" y="604842"/>
            <a:ext cx="6144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Example: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Naïve Detector</a:t>
            </a:r>
            <a:r>
              <a:rPr lang="zh-CN" altLang="en-US" sz="28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endParaRPr lang="en-US" altLang="zh-CN" sz="28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0542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8">
            <a:extLst>
              <a:ext uri="{FF2B5EF4-FFF2-40B4-BE49-F238E27FC236}">
                <a16:creationId xmlns:a16="http://schemas.microsoft.com/office/drawing/2014/main" id="{67759144-E3A2-42EF-835B-5D50A4360079}"/>
              </a:ext>
            </a:extLst>
          </p:cNvPr>
          <p:cNvSpPr txBox="1">
            <a:spLocks/>
          </p:cNvSpPr>
          <p:nvPr/>
        </p:nvSpPr>
        <p:spPr>
          <a:xfrm>
            <a:off x="2039815" y="977520"/>
            <a:ext cx="8112370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spc="30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Recall: 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Coping with Imbalanced Dataset</a:t>
            </a:r>
            <a:endParaRPr lang="en-US" sz="2400" i="1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Screenshot 2019-05-20 15.34.14">
            <a:extLst>
              <a:ext uri="{FF2B5EF4-FFF2-40B4-BE49-F238E27FC236}">
                <a16:creationId xmlns:a16="http://schemas.microsoft.com/office/drawing/2014/main" id="{45E6B525-A4BD-4C10-A6FF-92A79649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40" y="2331928"/>
            <a:ext cx="9389120" cy="282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9100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k Data: SMOTE. This will be a short post before we… | by Zaki Jefferson  | Analytics Vidhya | Medium">
            <a:extLst>
              <a:ext uri="{FF2B5EF4-FFF2-40B4-BE49-F238E27FC236}">
                <a16:creationId xmlns:a16="http://schemas.microsoft.com/office/drawing/2014/main" id="{769085A2-891A-4085-BDA2-B82A8032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60" y="1549793"/>
            <a:ext cx="9675680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6C0D1EEF-1040-407A-8EE1-607ABA5EAC28}"/>
              </a:ext>
            </a:extLst>
          </p:cNvPr>
          <p:cNvSpPr txBox="1">
            <a:spLocks/>
          </p:cNvSpPr>
          <p:nvPr/>
        </p:nvSpPr>
        <p:spPr>
          <a:xfrm>
            <a:off x="2039815" y="749687"/>
            <a:ext cx="8112370" cy="92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spc="300" dirty="0">
                <a:solidFill>
                  <a:srgbClr val="C00000"/>
                </a:solidFill>
                <a:latin typeface="Lato" panose="020F0502020204030203" pitchFamily="34" charset="0"/>
                <a:ea typeface="Source Sans Pro" panose="020B0503030403020204" pitchFamily="34" charset="0"/>
              </a:rPr>
              <a:t>Recall: </a:t>
            </a:r>
            <a:r>
              <a:rPr lang="en-US" altLang="zh-CN" sz="2400" spc="300" dirty="0">
                <a:latin typeface="Lato" panose="020F0502020204030203" pitchFamily="34" charset="0"/>
                <a:ea typeface="Source Sans Pro" panose="020B0503030403020204" pitchFamily="34" charset="0"/>
              </a:rPr>
              <a:t>SMOTE</a:t>
            </a:r>
            <a:endParaRPr lang="en-US" sz="2400" i="1" spc="300" dirty="0">
              <a:latin typeface="Lato" panose="020F0502020204030203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5504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AFBD47-F675-462C-A640-A3A1DDB26C2C}"/>
              </a:ext>
            </a:extLst>
          </p:cNvPr>
          <p:cNvSpPr/>
          <p:nvPr/>
        </p:nvSpPr>
        <p:spPr>
          <a:xfrm>
            <a:off x="1756078" y="1659285"/>
            <a:ext cx="867984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Modifying the dataset with resampling-like methods is </a:t>
            </a:r>
            <a:r>
              <a:rPr lang="en-US" altLang="zh-CN" sz="3200" dirty="0">
                <a:solidFill>
                  <a:srgbClr val="C00000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changing the reality</a:t>
            </a:r>
            <a:r>
              <a:rPr lang="en-US" altLang="zh-CN" sz="32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, it requires careful interpretation of its output.</a:t>
            </a:r>
          </a:p>
          <a:p>
            <a:endParaRPr lang="en-US" altLang="zh-CN" sz="3200" dirty="0">
              <a:solidFill>
                <a:srgbClr val="282829"/>
              </a:solidFill>
              <a:latin typeface="Centaur" panose="02030504050205020304" pitchFamily="18" charset="0"/>
              <a:cs typeface="Arabic Typesetting" panose="020B0604020202020204" pitchFamily="66" charset="-78"/>
            </a:endParaRPr>
          </a:p>
          <a:p>
            <a:r>
              <a:rPr lang="en-US" altLang="zh-CN" sz="32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Reworking on the data is not always a solution, we could </a:t>
            </a:r>
            <a:r>
              <a:rPr lang="en-US" altLang="zh-CN" sz="3200" dirty="0">
                <a:solidFill>
                  <a:srgbClr val="C00000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reframe the classification problem</a:t>
            </a:r>
            <a:r>
              <a:rPr lang="en-US" altLang="zh-CN" sz="32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 in another way, in terms of </a:t>
            </a:r>
            <a:r>
              <a:rPr lang="en-US" altLang="zh-CN" sz="3200" b="1" i="1" dirty="0">
                <a:solidFill>
                  <a:srgbClr val="C00000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Cost-based Classification</a:t>
            </a:r>
            <a:r>
              <a:rPr lang="en-US" altLang="zh-CN" sz="3200" b="1" i="1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6505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71468F9-91C9-475B-9405-42EBF70E3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60" y="805571"/>
            <a:ext cx="7019879" cy="524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E9731C-5A80-4128-BC5D-FD7DE75B7A2D}"/>
              </a:ext>
            </a:extLst>
          </p:cNvPr>
          <p:cNvSpPr/>
          <p:nvPr/>
        </p:nvSpPr>
        <p:spPr>
          <a:xfrm>
            <a:off x="5298133" y="2328143"/>
            <a:ext cx="24657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Why</a:t>
            </a:r>
            <a:r>
              <a:rPr lang="zh-CN" altLang="en-US" sz="5400" spc="600" dirty="0">
                <a:solidFill>
                  <a:prstClr val="black"/>
                </a:solidFill>
                <a:latin typeface="Bebas Neue" panose="020B0606020202050201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？</a:t>
            </a:r>
            <a:endParaRPr lang="en-US" altLang="zh-CN" sz="5400" spc="600" dirty="0">
              <a:solidFill>
                <a:prstClr val="black"/>
              </a:solidFill>
              <a:latin typeface="Bebas Neue" panose="020B0606020202050201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37718-E486-4846-B454-7B25E5166201}"/>
              </a:ext>
            </a:extLst>
          </p:cNvPr>
          <p:cNvSpPr/>
          <p:nvPr/>
        </p:nvSpPr>
        <p:spPr>
          <a:xfrm>
            <a:off x="2191080" y="4067175"/>
            <a:ext cx="8679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It has something to do with </a:t>
            </a:r>
            <a:r>
              <a:rPr lang="en-US" altLang="zh-CN" sz="3200" dirty="0">
                <a:solidFill>
                  <a:srgbClr val="C00000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Signal Detection Theory</a:t>
            </a:r>
            <a:r>
              <a:rPr lang="en-US" altLang="zh-CN" sz="3200" dirty="0">
                <a:solidFill>
                  <a:srgbClr val="282829"/>
                </a:solidFill>
                <a:latin typeface="Centaur" panose="02030504050205020304" pitchFamily="18" charset="0"/>
                <a:cs typeface="Arabic Typesetting" panose="020B0604020202020204" pitchFamily="66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11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3647</Words>
  <Application>Microsoft Office PowerPoint</Application>
  <PresentationFormat>Widescreen</PresentationFormat>
  <Paragraphs>742</Paragraphs>
  <Slides>149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62" baseType="lpstr">
      <vt:lpstr>-apple-system</vt:lpstr>
      <vt:lpstr>Bebas Neue</vt:lpstr>
      <vt:lpstr>Montserrat Bold</vt:lpstr>
      <vt:lpstr>Arabic Typesetting</vt:lpstr>
      <vt:lpstr>Arial</vt:lpstr>
      <vt:lpstr>Calibri</vt:lpstr>
      <vt:lpstr>Cambria Math</vt:lpstr>
      <vt:lpstr>Centaur</vt:lpstr>
      <vt:lpstr>Helvetica</vt:lpstr>
      <vt:lpstr>Lato</vt:lpstr>
      <vt:lpstr>Lato Black</vt:lpstr>
      <vt:lpstr>Lato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Julius Ling</dc:creator>
  <cp:lastModifiedBy>Julius Ling</cp:lastModifiedBy>
  <cp:revision>57</cp:revision>
  <dcterms:created xsi:type="dcterms:W3CDTF">2020-09-30T07:54:24Z</dcterms:created>
  <dcterms:modified xsi:type="dcterms:W3CDTF">2021-11-02T18:24:17Z</dcterms:modified>
</cp:coreProperties>
</file>